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93" r:id="rId3"/>
    <p:sldId id="296" r:id="rId4"/>
    <p:sldId id="281" r:id="rId5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6774" autoAdjust="0"/>
  </p:normalViewPr>
  <p:slideViewPr>
    <p:cSldViewPr>
      <p:cViewPr>
        <p:scale>
          <a:sx n="97" d="100"/>
          <a:sy n="97" d="100"/>
        </p:scale>
        <p:origin x="-85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3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713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100"/>
            </a:lvl1pPr>
          </a:lstStyle>
          <a:p>
            <a:fld id="{F8301197-C488-4A7B-8967-9B98EF63DC32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1420" tIns="45710" rIns="91420" bIns="4571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45659" cy="493713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3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100"/>
            </a:lvl1pPr>
          </a:lstStyle>
          <a:p>
            <a:fld id="{910E9575-2568-4ADC-8512-2EAF9C2553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79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820255-B79C-4EBB-AAAF-3732921769A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456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820255-B79C-4EBB-AAAF-3732921769A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93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A6A62-48E8-460E-8742-374B53BBE74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2E463-2222-4B83-9C71-C73EA7E8D7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0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6A6EC-6B2D-4155-A671-48C9FC1E64F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0CF8-FD2C-474D-A7A1-ABECB8F32D5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9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5AF37-FB5C-4F8F-BA93-C3115C1C356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06CE4-1A4C-4D9E-806C-9EB48EBBD6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293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8AC53-1E16-45A2-A09C-B61F53F4B13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439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AB55-8162-42A3-90EC-5A25D8C30B2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A42A-2406-4F4D-BB76-D097C4B4A3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715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80E5-A777-467E-A1D7-72FEBFE146F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906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0737-4236-4A36-A362-E1D2C35D596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2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CA84-B3CF-4851-A757-BDD53BD2BF7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96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B0E5F-02D9-4772-9CFC-E151670669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172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C1AE0-FA6B-4933-9A9A-4E5AE950C2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5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F729-7A5A-4870-9D3C-A0EDD7C8CE8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7369F-6324-4A0A-A9C4-92F9535516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57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465C-83DD-4EEA-BB30-AEA9B47FBA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21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4930-7E2F-4B99-B032-7C6045074A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07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FF31-50B2-4201-AFF1-F9530D6B4D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6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1514C-8B44-477C-BE35-033269F87D4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FDB21-A65D-447F-933F-7847A510174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21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11FF3-EEB8-454D-8AD6-472FE71A67E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F91C-B542-4DDA-880C-D32E74CC85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29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DC7DE-C577-46F6-91FE-2FBFB4459C9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85492-0035-4A37-A38D-A2406DCBD8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5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1C83B-C6DE-423C-A61D-4F3753358A3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41B97-8637-4244-8D6F-19A77EAE3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71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71A99-3105-4896-BE65-4216DD6DC0E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63BF3-1EE7-4186-9A14-013D353F33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83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F136D-FA54-4186-B5A1-32A14A682DE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53F8F-3953-4D14-B5CA-C61EA45379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5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75099-3FDB-4D4D-A6DD-F47EFDB5063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24E1-4FFC-4255-9299-FB67D3DA2C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16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77014B-4625-4358-9186-74CDCA1EEE7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80E65D-3E3C-4DFC-8BEB-2A96531227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96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476E8-0F42-4289-B7C4-347337C300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Confidential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5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0001" y="836712"/>
            <a:ext cx="8643998" cy="45719"/>
          </a:xfrm>
          <a:prstGeom prst="roundRect">
            <a:avLst/>
          </a:prstGeom>
          <a:solidFill>
            <a:srgbClr val="094C95"/>
          </a:solidFill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7"/>
          <p:cNvSpPr>
            <a:spLocks noGrp="1"/>
          </p:cNvSpPr>
          <p:nvPr/>
        </p:nvSpPr>
        <p:spPr>
          <a:xfrm>
            <a:off x="6588919" y="632906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2" descr="C:\Documents and Settings\ledachkova-ia\Рабочий стол\ZEBRA DESIGN BRANDING\Лого без ОАО\OAT Logo\OAT-Logo-Color-80x80mm-3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0" b="31477"/>
          <a:stretch/>
        </p:blipFill>
        <p:spPr bwMode="auto">
          <a:xfrm>
            <a:off x="297558" y="36100"/>
            <a:ext cx="1871910" cy="6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2659063" y="139700"/>
            <a:ext cx="5284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ln w="11430"/>
                <a:solidFill>
                  <a:srgbClr val="C00000"/>
                </a:solidFill>
                <a:latin typeface="Arial"/>
              </a:rPr>
              <a:t>ОБЩЕСТВО С ОГРАНИЧЕННОЙ ОТВЕТСТВЕННОСТЬЮ</a:t>
            </a:r>
          </a:p>
          <a:p>
            <a:pPr algn="ctr">
              <a:defRPr/>
            </a:pPr>
            <a:r>
              <a:rPr lang="ru-RU" sz="1400" dirty="0">
                <a:ln w="11430"/>
                <a:solidFill>
                  <a:srgbClr val="C00000"/>
                </a:solidFill>
                <a:latin typeface="Arial"/>
              </a:rPr>
              <a:t>«ДИМИТРОВГРАДСКИЙ ЗАВОД </a:t>
            </a:r>
            <a:r>
              <a:rPr lang="ru-RU" sz="1400" dirty="0" smtClean="0">
                <a:ln w="11430"/>
                <a:solidFill>
                  <a:srgbClr val="C00000"/>
                </a:solidFill>
                <a:latin typeface="Arial"/>
              </a:rPr>
              <a:t>АВТОКОМПОНЕНТОВ»</a:t>
            </a:r>
            <a:endParaRPr lang="ru-RU" sz="1400" dirty="0">
              <a:ln w="11430"/>
              <a:solidFill>
                <a:srgbClr val="C00000"/>
              </a:solidFill>
              <a:latin typeface="Arial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67543" y="1428736"/>
            <a:ext cx="8336161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1400" b="1" dirty="0">
                <a:solidFill>
                  <a:prstClr val="black"/>
                </a:solidFill>
              </a:rPr>
              <a:t>Местонахождение</a:t>
            </a:r>
            <a:r>
              <a:rPr lang="ru-RU" sz="1400" dirty="0">
                <a:solidFill>
                  <a:prstClr val="black"/>
                </a:solidFill>
              </a:rPr>
              <a:t>: г. </a:t>
            </a:r>
            <a:r>
              <a:rPr lang="ru-RU" sz="1400" dirty="0" smtClean="0">
                <a:solidFill>
                  <a:prstClr val="black"/>
                </a:solidFill>
              </a:rPr>
              <a:t>Димитровград, Ульяновская область, Россия</a:t>
            </a:r>
            <a:endParaRPr lang="ru-RU" sz="1400" dirty="0">
              <a:solidFill>
                <a:prstClr val="black"/>
              </a:solidFill>
            </a:endParaRPr>
          </a:p>
          <a:p>
            <a:r>
              <a:rPr lang="ru-RU" sz="1400" b="1" dirty="0" smtClean="0">
                <a:solidFill>
                  <a:prstClr val="black"/>
                </a:solidFill>
              </a:rPr>
              <a:t>Число </a:t>
            </a:r>
            <a:r>
              <a:rPr lang="ru-RU" sz="1400" b="1" dirty="0">
                <a:solidFill>
                  <a:prstClr val="black"/>
                </a:solidFill>
              </a:rPr>
              <a:t>работающих</a:t>
            </a:r>
            <a:r>
              <a:rPr lang="ru-RU" sz="1400" dirty="0">
                <a:solidFill>
                  <a:prstClr val="black"/>
                </a:solidFill>
              </a:rPr>
              <a:t>: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ru-RU" sz="1400" b="1" dirty="0" smtClean="0">
                <a:solidFill>
                  <a:srgbClr val="0000FF"/>
                </a:solidFill>
              </a:rPr>
              <a:t>1604 </a:t>
            </a:r>
            <a:r>
              <a:rPr lang="ru-RU" sz="1400" dirty="0" smtClean="0">
                <a:solidFill>
                  <a:prstClr val="black"/>
                </a:solidFill>
              </a:rPr>
              <a:t>чел</a:t>
            </a:r>
            <a:r>
              <a:rPr lang="ru-RU" sz="1400" dirty="0">
                <a:solidFill>
                  <a:prstClr val="black"/>
                </a:solidFill>
              </a:rPr>
              <a:t>., в том числе </a:t>
            </a:r>
          </a:p>
          <a:p>
            <a:r>
              <a:rPr lang="ru-RU" sz="1400" dirty="0" smtClean="0">
                <a:solidFill>
                  <a:prstClr val="black"/>
                </a:solidFill>
              </a:rPr>
              <a:t>- основных </a:t>
            </a:r>
            <a:r>
              <a:rPr lang="ru-RU" sz="1400" dirty="0">
                <a:solidFill>
                  <a:prstClr val="black"/>
                </a:solidFill>
              </a:rPr>
              <a:t>рабочих </a:t>
            </a:r>
            <a:r>
              <a:rPr lang="ru-RU" sz="1400" b="1" dirty="0" smtClean="0">
                <a:solidFill>
                  <a:srgbClr val="0000FF"/>
                </a:solidFill>
              </a:rPr>
              <a:t>768</a:t>
            </a:r>
            <a:r>
              <a:rPr lang="ru-RU" sz="1400" dirty="0" smtClean="0">
                <a:solidFill>
                  <a:prstClr val="black"/>
                </a:solidFill>
              </a:rPr>
              <a:t> чел.;</a:t>
            </a:r>
            <a:endParaRPr lang="ru-RU" sz="1400" dirty="0">
              <a:solidFill>
                <a:prstClr val="black"/>
              </a:solidFill>
            </a:endParaRPr>
          </a:p>
          <a:p>
            <a:r>
              <a:rPr lang="ru-RU" sz="1400" dirty="0">
                <a:solidFill>
                  <a:prstClr val="black"/>
                </a:solidFill>
              </a:rPr>
              <a:t>- вспомогательных рабочих </a:t>
            </a:r>
            <a:r>
              <a:rPr lang="ru-RU" sz="1400" b="1" dirty="0" smtClean="0">
                <a:solidFill>
                  <a:srgbClr val="0000FF"/>
                </a:solidFill>
              </a:rPr>
              <a:t>498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чел</a:t>
            </a:r>
            <a:r>
              <a:rPr lang="ru-RU" sz="1400" dirty="0" smtClean="0">
                <a:solidFill>
                  <a:prstClr val="black"/>
                </a:solidFill>
              </a:rPr>
              <a:t>.;</a:t>
            </a:r>
            <a:endParaRPr lang="ru-RU" sz="14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r>
              <a:rPr lang="ru-RU" sz="1400" dirty="0" smtClean="0">
                <a:solidFill>
                  <a:prstClr val="black"/>
                </a:solidFill>
              </a:rPr>
              <a:t>руководителей</a:t>
            </a:r>
            <a:r>
              <a:rPr lang="ru-RU" sz="1400" dirty="0">
                <a:solidFill>
                  <a:prstClr val="black"/>
                </a:solidFill>
              </a:rPr>
              <a:t>, специалистов и служащих </a:t>
            </a:r>
            <a:r>
              <a:rPr lang="ru-RU" sz="1400" b="1" dirty="0" smtClean="0">
                <a:solidFill>
                  <a:srgbClr val="0000FF"/>
                </a:solidFill>
              </a:rPr>
              <a:t>338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чел. </a:t>
            </a:r>
          </a:p>
          <a:p>
            <a:pPr>
              <a:buFontTx/>
              <a:buChar char="-"/>
            </a:pPr>
            <a:r>
              <a:rPr lang="ru-RU" sz="1400" b="1" dirty="0" smtClean="0">
                <a:solidFill>
                  <a:prstClr val="black"/>
                </a:solidFill>
              </a:rPr>
              <a:t>Общая </a:t>
            </a:r>
            <a:r>
              <a:rPr lang="ru-RU" sz="1400" b="1" dirty="0">
                <a:solidFill>
                  <a:prstClr val="black"/>
                </a:solidFill>
              </a:rPr>
              <a:t>площадь</a:t>
            </a:r>
            <a:r>
              <a:rPr lang="ru-RU" sz="1400" dirty="0">
                <a:solidFill>
                  <a:prstClr val="black"/>
                </a:solidFill>
              </a:rPr>
              <a:t>: </a:t>
            </a:r>
            <a:r>
              <a:rPr lang="ru-RU" sz="1400" dirty="0" smtClean="0">
                <a:solidFill>
                  <a:prstClr val="black"/>
                </a:solidFill>
              </a:rPr>
              <a:t>около </a:t>
            </a:r>
            <a:r>
              <a:rPr lang="ru-RU" sz="1400" b="1" dirty="0" smtClean="0">
                <a:solidFill>
                  <a:srgbClr val="0000FF"/>
                </a:solidFill>
              </a:rPr>
              <a:t>50</a:t>
            </a:r>
            <a:r>
              <a:rPr lang="en-US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тыс. </a:t>
            </a:r>
            <a:r>
              <a:rPr lang="ru-RU" sz="1400" dirty="0" err="1">
                <a:solidFill>
                  <a:prstClr val="black"/>
                </a:solidFill>
              </a:rPr>
              <a:t>кв.м</a:t>
            </a:r>
            <a:r>
              <a:rPr lang="ru-RU" sz="1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0" name="Rectangle 234"/>
          <p:cNvSpPr>
            <a:spLocks noChangeArrowheads="1"/>
          </p:cNvSpPr>
          <p:nvPr/>
        </p:nvSpPr>
        <p:spPr bwMode="auto">
          <a:xfrm>
            <a:off x="500034" y="2928934"/>
            <a:ext cx="2768511" cy="160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Технологии:</a:t>
            </a: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Обработка металлов давлением;</a:t>
            </a: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Обработка металлов резанием;</a:t>
            </a: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Переработка пластмассы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Термообработка металла;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Сборка;</a:t>
            </a: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Быстрое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прототипирование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34"/>
          <p:cNvSpPr>
            <a:spLocks noChangeArrowheads="1"/>
          </p:cNvSpPr>
          <p:nvPr/>
        </p:nvSpPr>
        <p:spPr bwMode="auto">
          <a:xfrm>
            <a:off x="4143372" y="2857496"/>
            <a:ext cx="4587503" cy="161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Оборудование: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Механические, гидравлические и пневматические прессы;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Металлорежущее оборудование;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Термопласт автоматы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Термообрабатывающее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моющее оборудование;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Специальное сборочное и испытательное оборудование;</a:t>
            </a:r>
          </a:p>
          <a:p>
            <a:pPr>
              <a:spcBef>
                <a:spcPct val="20000"/>
              </a:spcBef>
              <a:buFont typeface="Arial" pitchFamily="34" charset="0"/>
              <a:buChar char="●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Оборудование для быстрого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прототипирования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8118" y="928670"/>
            <a:ext cx="859492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ООО «Димитровградский завод автокомпонентов»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4572009"/>
            <a:ext cx="4071966" cy="31085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Основные виды продукции ДЗА: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Внутренние и наружные ручки двери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Выключатели зажигания, комплекты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Замки капота, замки дверей, замки крышки багажника, замки сиденья, тяги, привода крышки багажника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Шланги тормоза, </a:t>
            </a:r>
            <a:r>
              <a:rPr lang="ru-RU" sz="120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шарниры</a:t>
            </a:r>
            <a:r>
              <a:rPr lang="ru-RU" sz="12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гидрокорректоры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Радиаторы охлаждения и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отопителя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Радиатор охлаждения с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электровентилятором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шлангами в сборе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Карбюраторы, насосы бензиновые, патрубок дроссельный</a:t>
            </a:r>
          </a:p>
          <a:p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00562" y="4572008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72000" y="4572008"/>
            <a:ext cx="39290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Номенклатура изделий:</a:t>
            </a:r>
          </a:p>
          <a:p>
            <a:pPr algn="ctr">
              <a:defRPr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цех пластмасс –946 наименований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цех радиаторов – 126 наименований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цех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автоизделий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- 173 наименования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цех кузовной арматуры – 248 наименований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перепродажа – 181 наименований</a:t>
            </a:r>
          </a:p>
          <a:p>
            <a:pPr lvl="1">
              <a:defRPr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ИТОГО: 1674 наименования продукции</a:t>
            </a:r>
          </a:p>
        </p:txBody>
      </p:sp>
    </p:spTree>
    <p:extLst>
      <p:ext uri="{BB962C8B-B14F-4D97-AF65-F5344CB8AC3E}">
        <p14:creationId xmlns:p14="http://schemas.microsoft.com/office/powerpoint/2010/main" val="407448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49238" y="836613"/>
            <a:ext cx="8645525" cy="46037"/>
          </a:xfrm>
          <a:prstGeom prst="roundRect">
            <a:avLst/>
          </a:prstGeom>
          <a:solidFill>
            <a:srgbClr val="094C95"/>
          </a:solidFill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6388" name="Picture 2" descr="C:\Documents and Settings\ledachkova-ia\Рабочий стол\ZEBRA DESIGN BRANDING\Лого без ОАО\OAT Logo\OAT-Logo-Color-80x80mm-300.jpg"/>
          <p:cNvPicPr>
            <a:picLocks noChangeAspect="1" noChangeArrowheads="1"/>
          </p:cNvPicPr>
          <p:nvPr/>
        </p:nvPicPr>
        <p:blipFill>
          <a:blip r:embed="rId3" cstate="print"/>
          <a:srcRect t="32100" b="31477"/>
          <a:stretch>
            <a:fillRect/>
          </a:stretch>
        </p:blipFill>
        <p:spPr bwMode="auto">
          <a:xfrm>
            <a:off x="296863" y="36513"/>
            <a:ext cx="18732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1"/>
          <p:cNvSpPr>
            <a:spLocks noChangeArrowheads="1"/>
          </p:cNvSpPr>
          <p:nvPr/>
        </p:nvSpPr>
        <p:spPr bwMode="auto">
          <a:xfrm>
            <a:off x="2659063" y="139700"/>
            <a:ext cx="52847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00000"/>
                </a:solidFill>
                <a:latin typeface="Arial" charset="0"/>
              </a:rPr>
              <a:t>ОБЩЕСТВО С ОГРАНИЧЕННОЙ ОТВЕТСТВЕННОСТЬЮ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C00000"/>
                </a:solidFill>
                <a:latin typeface="Arial" charset="0"/>
              </a:rPr>
              <a:t>«ДИМИТРОВГРАДСКИЙ ЗАВОД АВТОКОМПОНЕНТОВ»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199" y="882651"/>
            <a:ext cx="8437563" cy="45878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ЦЕХ ПЛАСТМАСС. ПРОДУКТОВАЯ ЛИНЕЙКА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49239" y="1556792"/>
            <a:ext cx="8645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ru-RU" sz="1200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endParaRPr lang="ru-RU" sz="1200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endParaRPr lang="ru-RU" sz="1200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082737"/>
              </p:ext>
            </p:extLst>
          </p:nvPr>
        </p:nvGraphicFramePr>
        <p:xfrm>
          <a:off x="214282" y="1285860"/>
          <a:ext cx="8501122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5786478"/>
              </a:tblGrid>
              <a:tr h="4074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Номенклатура изготавливаемой  продукции - 946 позиций, в том числе: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28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Пепельницы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«АВТОВАЗ»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«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ДжиЭм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-АВТОВАЗ»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другие OEM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вторичный рынок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688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Детали интерьера и экстерьера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«АВТОВАЗ»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«ОАГ»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другие OEM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для поставки на вторичный рынок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Детали для внутреннего потребления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(бачки радиатора, детали ручек двери, детали замка зажигания, карбюратора, детали зеркала и др.)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1857364"/>
            <a:ext cx="1846399" cy="17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1857365"/>
            <a:ext cx="1857388" cy="18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786190"/>
            <a:ext cx="1928826" cy="142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7" cstate="print"/>
          <a:srcRect l="19083" t="7619" r="17940"/>
          <a:stretch>
            <a:fillRect/>
          </a:stretch>
        </p:blipFill>
        <p:spPr bwMode="auto">
          <a:xfrm>
            <a:off x="3071802" y="1857365"/>
            <a:ext cx="1571636" cy="172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\\server-sdc\папка обмена\Демяшина\фото\Зеркала и комплетация\2123-820124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5464959"/>
            <a:ext cx="1857388" cy="1393041"/>
          </a:xfrm>
          <a:prstGeom prst="rect">
            <a:avLst/>
          </a:prstGeom>
          <a:noFill/>
        </p:spPr>
      </p:pic>
      <p:pic>
        <p:nvPicPr>
          <p:cNvPr id="4" name="Picture 2" descr="\\server-sdc\папка обмена\Демяшина\фото\Мелочь\2123-620510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00364" y="5357826"/>
            <a:ext cx="2000232" cy="1500174"/>
          </a:xfrm>
          <a:prstGeom prst="rect">
            <a:avLst/>
          </a:prstGeom>
          <a:noFill/>
        </p:spPr>
      </p:pic>
      <p:pic>
        <p:nvPicPr>
          <p:cNvPr id="6" name="Picture 3" descr="\\server-sdc\папка обмена\Демяшина\фото\Пробки т.б и клапаны\2108-35102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00892" y="5464935"/>
            <a:ext cx="1928826" cy="1393065"/>
          </a:xfrm>
          <a:prstGeom prst="rect">
            <a:avLst/>
          </a:prstGeom>
          <a:noFill/>
        </p:spPr>
      </p:pic>
      <p:pic>
        <p:nvPicPr>
          <p:cNvPr id="18" name="Picture 4" descr="\\server-sdc\папка обмена\Демяшина\фото\Ручки, рукоятки и поручни\DSCF172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92" y="3857628"/>
            <a:ext cx="1952639" cy="1464479"/>
          </a:xfrm>
          <a:prstGeom prst="rect">
            <a:avLst/>
          </a:prstGeom>
          <a:noFill/>
        </p:spPr>
      </p:pic>
      <p:pic>
        <p:nvPicPr>
          <p:cNvPr id="19" name="Picture 2" descr="\\server-sdc\папка обмена\Демяшина\фото\Ручки, рукоятки и поручни\2103-1703088.JPG"/>
          <p:cNvPicPr>
            <a:picLocks noChangeAspect="1" noChangeArrowheads="1"/>
          </p:cNvPicPr>
          <p:nvPr/>
        </p:nvPicPr>
        <p:blipFill>
          <a:blip r:embed="rId12" cstate="print"/>
          <a:srcRect l="8036" t="10119" r="10937"/>
          <a:stretch>
            <a:fillRect/>
          </a:stretch>
        </p:blipFill>
        <p:spPr bwMode="auto">
          <a:xfrm>
            <a:off x="5072066" y="3786190"/>
            <a:ext cx="1785951" cy="1485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8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49238" y="836613"/>
            <a:ext cx="8645525" cy="46037"/>
          </a:xfrm>
          <a:prstGeom prst="roundRect">
            <a:avLst/>
          </a:prstGeom>
          <a:solidFill>
            <a:srgbClr val="094C95"/>
          </a:solidFill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387" name="Номер слайда 7"/>
          <p:cNvSpPr>
            <a:spLocks noGrp="1"/>
          </p:cNvSpPr>
          <p:nvPr/>
        </p:nvSpPr>
        <p:spPr bwMode="auto">
          <a:xfrm>
            <a:off x="6589713" y="632936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srgbClr val="898989"/>
              </a:solidFill>
            </a:endParaRPr>
          </a:p>
        </p:txBody>
      </p:sp>
      <p:pic>
        <p:nvPicPr>
          <p:cNvPr id="16388" name="Picture 2" descr="C:\Documents and Settings\ledachkova-ia\Рабочий стол\ZEBRA DESIGN BRANDING\Лого без ОАО\OAT Logo\OAT-Logo-Color-80x80mm-300.jpg"/>
          <p:cNvPicPr>
            <a:picLocks noChangeAspect="1" noChangeArrowheads="1"/>
          </p:cNvPicPr>
          <p:nvPr/>
        </p:nvPicPr>
        <p:blipFill>
          <a:blip r:embed="rId3" cstate="print"/>
          <a:srcRect t="32100" b="31477"/>
          <a:stretch>
            <a:fillRect/>
          </a:stretch>
        </p:blipFill>
        <p:spPr bwMode="auto">
          <a:xfrm>
            <a:off x="296863" y="36513"/>
            <a:ext cx="18732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1"/>
          <p:cNvSpPr>
            <a:spLocks noChangeArrowheads="1"/>
          </p:cNvSpPr>
          <p:nvPr/>
        </p:nvSpPr>
        <p:spPr bwMode="auto">
          <a:xfrm>
            <a:off x="2659063" y="139700"/>
            <a:ext cx="52847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>
                <a:solidFill>
                  <a:srgbClr val="C00000"/>
                </a:solidFill>
                <a:latin typeface="Arial" charset="0"/>
              </a:rPr>
              <a:t>ОБЩЕСТВО С ОГРАНИЧЕННОЙ ОТВЕТСТВЕННОСТЬЮ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>
                <a:solidFill>
                  <a:srgbClr val="C00000"/>
                </a:solidFill>
                <a:latin typeface="Arial" charset="0"/>
              </a:rPr>
              <a:t>«ДИМИТРОВГРАДСКИЙ ЗАВОД АВТОКОМПОНЕНТОВ»</a:t>
            </a:r>
          </a:p>
        </p:txBody>
      </p:sp>
      <p:sp>
        <p:nvSpPr>
          <p:cNvPr id="16390" name="Rectangle 3"/>
          <p:cNvSpPr txBox="1">
            <a:spLocks/>
          </p:cNvSpPr>
          <p:nvPr/>
        </p:nvSpPr>
        <p:spPr bwMode="auto">
          <a:xfrm>
            <a:off x="409575" y="1341438"/>
            <a:ext cx="8485188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938" tIns="48470" rIns="96938" bIns="48470"/>
          <a:lstStyle/>
          <a:p>
            <a:pPr marL="265113" indent="-265113" algn="ctr" defTabSz="968375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50722"/>
              </a:buClr>
              <a:buFont typeface="Wingdings 2" pitchFamily="18" charset="2"/>
              <a:buAutoNum type="arabicPeriod"/>
            </a:pPr>
            <a:endParaRPr lang="ru-RU" sz="14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265113" indent="-265113" algn="ctr" defTabSz="968375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 2" pitchFamily="18" charset="2"/>
              <a:buNone/>
            </a:pPr>
            <a:endParaRPr lang="ru-RU" sz="1600">
              <a:solidFill>
                <a:prstClr val="black"/>
              </a:solidFill>
              <a:latin typeface="Franklin Gothic Boo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199" y="1857364"/>
            <a:ext cx="8115329" cy="4268799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ru-RU" sz="26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00485"/>
              </p:ext>
            </p:extLst>
          </p:nvPr>
        </p:nvGraphicFramePr>
        <p:xfrm>
          <a:off x="950910" y="2112957"/>
          <a:ext cx="3491450" cy="4260261"/>
        </p:xfrm>
        <a:graphic>
          <a:graphicData uri="http://schemas.openxmlformats.org/drawingml/2006/table">
            <a:tbl>
              <a:tblPr/>
              <a:tblGrid>
                <a:gridCol w="1464882"/>
                <a:gridCol w="1013284"/>
                <a:gridCol w="1013284"/>
              </a:tblGrid>
              <a:tr h="354829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Для переработки пластмасс применяются 80 ед.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термопластавтоматов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различных фирм: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Ваттенфельд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Германия; </a:t>
                      </a:r>
                    </a:p>
                    <a:p>
                      <a:pPr algn="l" fontAlgn="b"/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Белматик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Словения;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WH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240/80, Польша и др.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829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 gridSpan="2"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 gridSpan="2"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 gridSpan="3"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829">
                <a:tc gridSpan="2"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 gridSpan="2"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29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3568" y="1196752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Оборудование цеха производства изделий из пластмасс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\\server-sdc\папка обмена\Демяшина\фото\ДЗА\фото ТПА по бригадно\131\после\20150417_1413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357562"/>
            <a:ext cx="3714776" cy="2672364"/>
          </a:xfrm>
          <a:prstGeom prst="rect">
            <a:avLst/>
          </a:prstGeom>
          <a:noFill/>
        </p:spPr>
      </p:pic>
      <p:pic>
        <p:nvPicPr>
          <p:cNvPr id="1027" name="Picture 3" descr="\\server-sdc\папка обмена\Демяшина\фото\ДЗА\фото ТПА по бригадно\141\после\20150423_095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00" y="1714488"/>
            <a:ext cx="2958404" cy="2286016"/>
          </a:xfrm>
          <a:prstGeom prst="rect">
            <a:avLst/>
          </a:prstGeom>
          <a:noFill/>
        </p:spPr>
      </p:pic>
      <p:pic>
        <p:nvPicPr>
          <p:cNvPr id="1028" name="Picture 4" descr="\\server-sdc\папка обмена\Демяшина\фото\ДЗА\фото ТПА по бригадно\431\после\20150423_0951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4071942"/>
            <a:ext cx="3333772" cy="2500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79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367</Words>
  <Application>Microsoft Office PowerPoint</Application>
  <PresentationFormat>Экран (4:3)</PresentationFormat>
  <Paragraphs>83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16_Тема Office</vt:lpstr>
      <vt:lpstr>19_Тема Office</vt:lpstr>
      <vt:lpstr>Презентация PowerPoint</vt:lpstr>
      <vt:lpstr>Презентация PowerPoint</vt:lpstr>
      <vt:lpstr>Презентация PowerPoint</vt:lpstr>
    </vt:vector>
  </TitlesOfParts>
  <Company>dzr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Гречников</dc:creator>
  <cp:lastModifiedBy>Нагорный Игорь Александрович</cp:lastModifiedBy>
  <cp:revision>192</cp:revision>
  <cp:lastPrinted>2016-01-29T12:23:55Z</cp:lastPrinted>
  <dcterms:created xsi:type="dcterms:W3CDTF">2015-05-13T08:13:22Z</dcterms:created>
  <dcterms:modified xsi:type="dcterms:W3CDTF">2016-02-11T05:25:11Z</dcterms:modified>
</cp:coreProperties>
</file>