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Default Extension="vml" ContentType="application/vnd.openxmlformats-officedocument.vmlDrawing"/>
  <Override PartName="/ppt/tags/tag12.xml" ContentType="application/vnd.openxmlformats-officedocument.presentationml.tags+xml"/>
  <Override PartName="/ppt/tags/tag13.xml" ContentType="application/vnd.openxmlformats-officedocument.presentationml.tags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Default Extension="png" ContentType="image/png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88" r:id="rId3"/>
    <p:sldId id="306" r:id="rId4"/>
    <p:sldId id="301" r:id="rId5"/>
    <p:sldId id="307" r:id="rId6"/>
    <p:sldId id="308" r:id="rId7"/>
    <p:sldId id="284" r:id="rId8"/>
    <p:sldId id="295" r:id="rId9"/>
    <p:sldId id="294" r:id="rId10"/>
    <p:sldId id="314" r:id="rId11"/>
    <p:sldId id="309" r:id="rId12"/>
    <p:sldId id="310" r:id="rId13"/>
    <p:sldId id="311" r:id="rId14"/>
    <p:sldId id="312" r:id="rId15"/>
    <p:sldId id="313" r:id="rId16"/>
    <p:sldId id="280" r:id="rId17"/>
  </p:sldIdLst>
  <p:sldSz cx="10693400" cy="7561263"/>
  <p:notesSz cx="9942513" cy="6810375"/>
  <p:defaultTextStyle>
    <a:defPPr>
      <a:defRPr lang="ru-RU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81BD"/>
    <a:srgbClr val="2E67B1"/>
    <a:srgbClr val="B54D45"/>
    <a:srgbClr val="5C5C5C"/>
    <a:srgbClr val="686868"/>
    <a:srgbClr val="90B769"/>
    <a:srgbClr val="515151"/>
    <a:srgbClr val="C9C29F"/>
    <a:srgbClr val="DADADA"/>
    <a:srgbClr val="D3CDB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168" y="684"/>
      </p:cViewPr>
      <p:guideLst>
        <p:guide orient="horz" pos="2382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2.729044834308E-2"/>
          <c:y val="9.0322580645161188E-2"/>
          <c:w val="0.9571150097465887"/>
          <c:h val="0.85161290322580663"/>
        </c:manualLayout>
      </c:layout>
      <c:scatterChart>
        <c:scatterStyle val="lineMarker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ln w="12700">
              <a:solidFill>
                <a:schemeClr val="tx2"/>
              </a:solidFill>
              <a:prstDash val="solid"/>
            </a:ln>
          </c:spPr>
          <c:marker>
            <c:symbol val="circle"/>
            <c:size val="6"/>
            <c:spPr>
              <a:solidFill>
                <a:schemeClr val="tx2"/>
              </a:solidFill>
              <a:ln>
                <a:solidFill>
                  <a:schemeClr val="tx2"/>
                </a:solidFill>
              </a:ln>
            </c:spPr>
          </c:marker>
          <c:xVal>
            <c:numRef>
              <c:f>Sheet1!$B$1:$H$1</c:f>
              <c:numCache>
                <c:formatCode>General</c:formatCode>
                <c:ptCount val="7"/>
                <c:pt idx="0">
                  <c:v>2012.0000000002287</c:v>
                </c:pt>
                <c:pt idx="1">
                  <c:v>2013.0000000002287</c:v>
                </c:pt>
                <c:pt idx="2">
                  <c:v>2014.0000000002301</c:v>
                </c:pt>
                <c:pt idx="3">
                  <c:v>2015.0000000002301</c:v>
                </c:pt>
                <c:pt idx="4">
                  <c:v>2016.0000000002301</c:v>
                </c:pt>
                <c:pt idx="5">
                  <c:v>2017.0000000002301</c:v>
                </c:pt>
                <c:pt idx="6">
                  <c:v>2018.0000000002301</c:v>
                </c:pt>
              </c:numCache>
            </c:numRef>
          </c:xVal>
          <c:yVal>
            <c:numRef>
              <c:f>Sheet1!$B$2:$H$2</c:f>
              <c:numCache>
                <c:formatCode>""#,##0"";""\-""#,##0""</c:formatCode>
                <c:ptCount val="7"/>
                <c:pt idx="0">
                  <c:v>183.0000000000208</c:v>
                </c:pt>
                <c:pt idx="1">
                  <c:v>184</c:v>
                </c:pt>
                <c:pt idx="2">
                  <c:v>113.00000000001286</c:v>
                </c:pt>
                <c:pt idx="3" formatCode="General">
                  <c:v>57.000000000006445</c:v>
                </c:pt>
                <c:pt idx="4">
                  <c:v>56.000000000006345</c:v>
                </c:pt>
                <c:pt idx="5">
                  <c:v>54.000000000006125</c:v>
                </c:pt>
                <c:pt idx="6">
                  <c:v>20.000000000002274</c:v>
                </c:pt>
              </c:numCache>
            </c:numRef>
          </c:yVal>
        </c:ser>
        <c:axId val="61713408"/>
        <c:axId val="61719680"/>
      </c:scatterChart>
      <c:valAx>
        <c:axId val="61713408"/>
        <c:scaling>
          <c:orientation val="minMax"/>
          <c:max val="2018"/>
          <c:min val="2012"/>
        </c:scaling>
        <c:axPos val="t"/>
        <c:numFmt formatCode="General" sourceLinked="1"/>
        <c:tickLblPos val="none"/>
        <c:spPr>
          <a:ln w="12700">
            <a:solidFill>
              <a:srgbClr val="808080"/>
            </a:solidFill>
            <a:prstDash val="solid"/>
          </a:ln>
        </c:spPr>
        <c:crossAx val="61719680"/>
        <c:crossesAt val="0"/>
        <c:crossBetween val="midCat"/>
        <c:majorUnit val="1"/>
      </c:valAx>
      <c:valAx>
        <c:axId val="61719680"/>
        <c:scaling>
          <c:orientation val="maxMin"/>
          <c:max val="200"/>
          <c:min val="0"/>
        </c:scaling>
        <c:axPos val="l"/>
        <c:numFmt formatCode="&quot;&quot;#,##0&quot;&quot;;&quot;&quot;\-&quot;&quot;#,##0&quot;&quot;" sourceLinked="1"/>
        <c:tickLblPos val="none"/>
        <c:spPr>
          <a:ln w="12700">
            <a:solidFill>
              <a:srgbClr val="808080"/>
            </a:solidFill>
            <a:prstDash val="solid"/>
          </a:ln>
        </c:spPr>
        <c:crossAx val="61713408"/>
        <c:crossesAt val="2012"/>
        <c:crossBetween val="midCat"/>
        <c:majorUnit val="100"/>
      </c:valAx>
      <c:spPr>
        <a:noFill/>
        <a:ln w="25400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1200" b="1" i="0" u="none" strike="noStrike" baseline="0">
          <a:solidFill>
            <a:schemeClr val="tx1"/>
          </a:solidFill>
          <a:latin typeface="Calibri"/>
          <a:ea typeface="Calibri"/>
          <a:cs typeface="Calibri"/>
        </a:defRPr>
      </a:pPr>
      <a:endParaRPr lang="ru-RU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image" Target="../media/image2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8422" cy="3405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2365" y="0"/>
            <a:ext cx="4308422" cy="3405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FAEB7-B5D6-45DC-968C-DE553490C354}" type="datetimeFigureOut">
              <a:rPr lang="uk-UA" smtClean="0"/>
              <a:pPr/>
              <a:t>18.04.2013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165475" y="511175"/>
            <a:ext cx="3611563" cy="25542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252" y="3234928"/>
            <a:ext cx="7954010" cy="306466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68280"/>
            <a:ext cx="4308422" cy="3405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2365" y="6468280"/>
            <a:ext cx="4308422" cy="3405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9DF1DA-5623-4B1C-9425-93E5CCE3C3A1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="" xmlns:p14="http://schemas.microsoft.com/office/powerpoint/2010/main" val="16482070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smtClean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AA6D400-A8C3-48C3-9EA7-8A513737457B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9DF1DA-5623-4B1C-9425-93E5CCE3C3A1}" type="slidenum">
              <a:rPr lang="uk-UA" smtClean="0"/>
              <a:pPr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6813891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0" t="273" b="267"/>
          <a:stretch/>
        </p:blipFill>
        <p:spPr>
          <a:xfrm>
            <a:off x="0" y="1"/>
            <a:ext cx="10693399" cy="75612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00" y="576000"/>
            <a:ext cx="1743460" cy="576073"/>
          </a:xfrm>
          <a:prstGeom prst="rect">
            <a:avLst/>
          </a:prstGeom>
        </p:spPr>
      </p:pic>
      <p:sp>
        <p:nvSpPr>
          <p:cNvPr id="11" name="Текст 10"/>
          <p:cNvSpPr>
            <a:spLocks noGrp="1"/>
          </p:cNvSpPr>
          <p:nvPr>
            <p:ph type="body" sz="quarter" idx="10" hasCustomPrompt="1"/>
          </p:nvPr>
        </p:nvSpPr>
        <p:spPr>
          <a:xfrm>
            <a:off x="576000" y="1692000"/>
            <a:ext cx="7290980" cy="21642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ru-RU" sz="1600" b="0" i="0" u="none" strike="noStrike" baseline="0" smtClean="0"/>
            </a:lvl1pPr>
            <a:lvl2pPr>
              <a:defRPr sz="1600">
                <a:latin typeface="+mn-lt"/>
              </a:defRPr>
            </a:lvl2pPr>
            <a:lvl3pPr>
              <a:defRPr sz="1600">
                <a:latin typeface="+mn-lt"/>
              </a:defRPr>
            </a:lvl3pPr>
            <a:lvl4pPr>
              <a:defRPr sz="1600">
                <a:latin typeface="+mn-lt"/>
              </a:defRPr>
            </a:lvl4pPr>
            <a:lvl5pPr>
              <a:defRPr sz="1600">
                <a:latin typeface="+mn-lt"/>
              </a:defRPr>
            </a:lvl5pPr>
          </a:lstStyle>
          <a:p>
            <a:r>
              <a:rPr lang="ru-RU" sz="1200" b="0" i="0" u="none" strike="noStrike" baseline="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en-US" sz="1600" b="0" i="0" u="none" strike="noStrike" baseline="0" dirty="0" smtClean="0">
                <a:solidFill>
                  <a:srgbClr val="404041"/>
                </a:solidFill>
                <a:latin typeface="+mn-lt"/>
              </a:rPr>
              <a:t>LLC SIBERIAN DENERATING COMPANY</a:t>
            </a:r>
            <a:endParaRPr lang="ru-RU" dirty="0"/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576000" y="2196000"/>
            <a:ext cx="6552728" cy="1800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7000"/>
              </a:lnSpc>
              <a:spcBef>
                <a:spcPts val="0"/>
              </a:spcBef>
              <a:buNone/>
              <a:defRPr sz="7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Corporate</a:t>
            </a:r>
            <a:endParaRPr lang="ru-RU" dirty="0" smtClean="0"/>
          </a:p>
          <a:p>
            <a:pPr lvl="0"/>
            <a:r>
              <a:rPr lang="en-US" dirty="0" smtClean="0"/>
              <a:t>Presentation</a:t>
            </a:r>
            <a:endParaRPr lang="ru-RU" dirty="0"/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2" hasCustomPrompt="1"/>
          </p:nvPr>
        </p:nvSpPr>
        <p:spPr>
          <a:xfrm>
            <a:off x="576000" y="6480000"/>
            <a:ext cx="1689100" cy="54099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МОСКВА</a:t>
            </a:r>
          </a:p>
          <a:p>
            <a:pPr lvl="0"/>
            <a:r>
              <a:rPr lang="ru-RU" dirty="0" smtClean="0"/>
              <a:t>2013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413351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Шмуцтиту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00" y="-7200"/>
            <a:ext cx="10740123" cy="7596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00" y="601845"/>
            <a:ext cx="1743460" cy="524382"/>
          </a:xfrm>
          <a:prstGeom prst="rect">
            <a:avLst/>
          </a:prstGeom>
        </p:spPr>
      </p:pic>
      <p:sp>
        <p:nvSpPr>
          <p:cNvPr id="15" name="Текст 14"/>
          <p:cNvSpPr>
            <a:spLocks noGrp="1"/>
          </p:cNvSpPr>
          <p:nvPr>
            <p:ph type="body" sz="quarter" idx="11" hasCustomPrompt="1"/>
          </p:nvPr>
        </p:nvSpPr>
        <p:spPr>
          <a:xfrm>
            <a:off x="576000" y="2196000"/>
            <a:ext cx="6552728" cy="1800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7000"/>
              </a:lnSpc>
              <a:spcBef>
                <a:spcPts val="0"/>
              </a:spcBef>
              <a:buNone/>
              <a:defRPr sz="7000">
                <a:solidFill>
                  <a:srgbClr val="76787A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Corporate</a:t>
            </a:r>
            <a:endParaRPr lang="ru-RU" dirty="0" smtClean="0"/>
          </a:p>
          <a:p>
            <a:pPr lvl="0"/>
            <a:r>
              <a:rPr lang="en-US" dirty="0" smtClean="0"/>
              <a:t>Presentation</a:t>
            </a:r>
            <a:endParaRPr lang="ru-RU" dirty="0"/>
          </a:p>
        </p:txBody>
      </p:sp>
      <p:sp>
        <p:nvSpPr>
          <p:cNvPr id="17" name="Текст 16"/>
          <p:cNvSpPr>
            <a:spLocks noGrp="1"/>
          </p:cNvSpPr>
          <p:nvPr>
            <p:ph type="body" sz="quarter" idx="12" hasCustomPrompt="1"/>
          </p:nvPr>
        </p:nvSpPr>
        <p:spPr>
          <a:xfrm>
            <a:off x="576000" y="6480000"/>
            <a:ext cx="1689100" cy="54099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500">
                <a:solidFill>
                  <a:srgbClr val="76787A"/>
                </a:solidFill>
              </a:defRPr>
            </a:lvl1pPr>
          </a:lstStyle>
          <a:p>
            <a:pPr lvl="0"/>
            <a:r>
              <a:rPr lang="ru-RU" dirty="0" smtClean="0"/>
              <a:t>МОСКВА</a:t>
            </a:r>
          </a:p>
          <a:p>
            <a:pPr lvl="0"/>
            <a:r>
              <a:rPr lang="ru-RU" dirty="0" smtClean="0"/>
              <a:t>2013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612000" y="1692399"/>
            <a:ext cx="6534900" cy="28803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600" baseline="0">
                <a:solidFill>
                  <a:srgbClr val="76787A"/>
                </a:solidFill>
              </a:defRPr>
            </a:lvl1pPr>
          </a:lstStyle>
          <a:p>
            <a:pPr lvl="0"/>
            <a:r>
              <a:rPr lang="en-US" dirty="0" smtClean="0"/>
              <a:t>LLC SIBERIAN GENERATING COMPANY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704892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овый слайд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7"/>
          <a:stretch/>
        </p:blipFill>
        <p:spPr>
          <a:xfrm>
            <a:off x="0" y="-2282"/>
            <a:ext cx="10693400" cy="7580759"/>
          </a:xfrm>
          <a:prstGeom prst="rect">
            <a:avLst/>
          </a:prstGeom>
        </p:spPr>
      </p:pic>
      <p:sp>
        <p:nvSpPr>
          <p:cNvPr id="9" name="Текст 8"/>
          <p:cNvSpPr>
            <a:spLocks noGrp="1"/>
          </p:cNvSpPr>
          <p:nvPr>
            <p:ph type="body" sz="quarter" idx="10" hasCustomPrompt="1"/>
          </p:nvPr>
        </p:nvSpPr>
        <p:spPr>
          <a:xfrm>
            <a:off x="936000" y="288000"/>
            <a:ext cx="8515156" cy="68431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</a:t>
            </a:r>
            <a:endParaRPr lang="ru-RU" dirty="0" smtClean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10080000" y="396000"/>
            <a:ext cx="451276" cy="3847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8BAD9A22-5C4B-44C1-A28C-00542868E3B5}" type="slidenum">
              <a:rPr lang="ru-RU" sz="2500" smtClean="0">
                <a:solidFill>
                  <a:schemeClr val="bg1"/>
                </a:solidFill>
              </a:rPr>
              <a:pPr algn="ctr"/>
              <a:t>‹#›</a:t>
            </a:fld>
            <a:endParaRPr lang="ru-RU" sz="2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066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овый слайд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7"/>
          <a:stretch/>
        </p:blipFill>
        <p:spPr>
          <a:xfrm>
            <a:off x="0" y="-2282"/>
            <a:ext cx="10693400" cy="7580759"/>
          </a:xfrm>
          <a:prstGeom prst="rect">
            <a:avLst/>
          </a:prstGeom>
        </p:spPr>
      </p:pic>
      <p:sp>
        <p:nvSpPr>
          <p:cNvPr id="9" name="Текст 8"/>
          <p:cNvSpPr>
            <a:spLocks noGrp="1"/>
          </p:cNvSpPr>
          <p:nvPr>
            <p:ph type="body" sz="quarter" idx="10" hasCustomPrompt="1"/>
          </p:nvPr>
        </p:nvSpPr>
        <p:spPr>
          <a:xfrm>
            <a:off x="936000" y="288000"/>
            <a:ext cx="8515156" cy="68431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TITLE</a:t>
            </a:r>
            <a:endParaRPr lang="ru-RU" dirty="0" smtClean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10080000" y="396000"/>
            <a:ext cx="451276" cy="3847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8BAD9A22-5C4B-44C1-A28C-00542868E3B5}" type="slidenum">
              <a:rPr lang="ru-RU" sz="2500" smtClean="0">
                <a:solidFill>
                  <a:schemeClr val="bg1"/>
                </a:solidFill>
              </a:rPr>
              <a:pPr algn="ctr"/>
              <a:t>‹#›</a:t>
            </a:fld>
            <a:endParaRPr lang="ru-RU" sz="2500" dirty="0">
              <a:solidFill>
                <a:schemeClr val="bg1"/>
              </a:solidFill>
            </a:endParaRP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1" hasCustomPrompt="1"/>
          </p:nvPr>
        </p:nvSpPr>
        <p:spPr>
          <a:xfrm>
            <a:off x="-1566068" y="1260351"/>
            <a:ext cx="1314356" cy="82845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itchFamily="34" charset="0"/>
              <a:buNone/>
              <a:defRPr sz="1800">
                <a:latin typeface="+mn-lt"/>
              </a:defRPr>
            </a:lvl1pPr>
          </a:lstStyle>
          <a:p>
            <a:pPr lvl="0"/>
            <a:r>
              <a:rPr lang="en-US" dirty="0" smtClean="0"/>
              <a:t>Text</a:t>
            </a:r>
            <a:endParaRPr lang="ru-RU" dirty="0" smtClean="0"/>
          </a:p>
          <a:p>
            <a:pPr lvl="0"/>
            <a:endParaRPr lang="ru-RU" dirty="0"/>
          </a:p>
        </p:txBody>
      </p:sp>
      <p:sp>
        <p:nvSpPr>
          <p:cNvPr id="15" name="Текст 13"/>
          <p:cNvSpPr>
            <a:spLocks noGrp="1"/>
          </p:cNvSpPr>
          <p:nvPr>
            <p:ph type="body" sz="quarter" idx="12" hasCustomPrompt="1"/>
          </p:nvPr>
        </p:nvSpPr>
        <p:spPr>
          <a:xfrm>
            <a:off x="936000" y="1260000"/>
            <a:ext cx="9144000" cy="36049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itchFamily="34" charset="0"/>
              <a:buNone/>
              <a:defRPr sz="20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Text</a:t>
            </a:r>
            <a:endParaRPr lang="ru-RU" dirty="0" smtClean="0"/>
          </a:p>
          <a:p>
            <a:pPr lvl="0"/>
            <a:endParaRPr lang="ru-RU" dirty="0"/>
          </a:p>
        </p:txBody>
      </p:sp>
      <p:sp>
        <p:nvSpPr>
          <p:cNvPr id="16" name="Текст 13"/>
          <p:cNvSpPr>
            <a:spLocks noGrp="1"/>
          </p:cNvSpPr>
          <p:nvPr>
            <p:ph type="body" sz="quarter" idx="13" hasCustomPrompt="1"/>
          </p:nvPr>
        </p:nvSpPr>
        <p:spPr>
          <a:xfrm>
            <a:off x="936000" y="1620000"/>
            <a:ext cx="9125788" cy="3024336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85750" indent="-28575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Tx/>
              <a:buBlip>
                <a:blip r:embed="rId3"/>
              </a:buBlip>
              <a:defRPr sz="1800">
                <a:solidFill>
                  <a:srgbClr val="2E67B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Text</a:t>
            </a:r>
            <a:endParaRPr lang="ru-RU" dirty="0" smtClean="0"/>
          </a:p>
          <a:p>
            <a:pPr lvl="0"/>
            <a:endParaRPr lang="ru-RU" dirty="0"/>
          </a:p>
        </p:txBody>
      </p:sp>
      <p:sp>
        <p:nvSpPr>
          <p:cNvPr id="21" name="Текст 13"/>
          <p:cNvSpPr>
            <a:spLocks noGrp="1"/>
          </p:cNvSpPr>
          <p:nvPr>
            <p:ph type="body" sz="quarter" idx="18" hasCustomPrompt="1"/>
          </p:nvPr>
        </p:nvSpPr>
        <p:spPr>
          <a:xfrm>
            <a:off x="936000" y="4860751"/>
            <a:ext cx="9144000" cy="36049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itchFamily="34" charset="0"/>
              <a:buNone/>
              <a:defRPr sz="20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Text</a:t>
            </a:r>
            <a:endParaRPr lang="ru-RU" dirty="0" smtClean="0"/>
          </a:p>
          <a:p>
            <a:pPr lvl="0"/>
            <a:endParaRPr lang="ru-RU" dirty="0"/>
          </a:p>
        </p:txBody>
      </p:sp>
      <p:sp>
        <p:nvSpPr>
          <p:cNvPr id="22" name="Текст 13"/>
          <p:cNvSpPr>
            <a:spLocks noGrp="1"/>
          </p:cNvSpPr>
          <p:nvPr>
            <p:ph type="body" sz="quarter" idx="19" hasCustomPrompt="1"/>
          </p:nvPr>
        </p:nvSpPr>
        <p:spPr>
          <a:xfrm>
            <a:off x="936000" y="5220791"/>
            <a:ext cx="9125788" cy="2016224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285750" indent="-285750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FontTx/>
              <a:buBlip>
                <a:blip r:embed="rId3"/>
              </a:buBlip>
              <a:defRPr sz="1800">
                <a:solidFill>
                  <a:srgbClr val="2E67B1"/>
                </a:solidFill>
                <a:latin typeface="+mn-lt"/>
              </a:defRPr>
            </a:lvl1pPr>
          </a:lstStyle>
          <a:p>
            <a:pPr lvl="0"/>
            <a:r>
              <a:rPr lang="en-US" dirty="0" smtClean="0"/>
              <a:t>Text</a:t>
            </a:r>
            <a:endParaRPr lang="ru-RU" dirty="0" smtClean="0"/>
          </a:p>
          <a:p>
            <a:pPr lvl="0"/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836857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7"/>
          <a:stretch/>
        </p:blipFill>
        <p:spPr>
          <a:xfrm>
            <a:off x="0" y="-2282"/>
            <a:ext cx="10693400" cy="7580759"/>
          </a:xfrm>
          <a:prstGeom prst="rect">
            <a:avLst/>
          </a:prstGeom>
        </p:spPr>
      </p:pic>
      <p:sp>
        <p:nvSpPr>
          <p:cNvPr id="9" name="Текст 8"/>
          <p:cNvSpPr>
            <a:spLocks noGrp="1"/>
          </p:cNvSpPr>
          <p:nvPr>
            <p:ph type="body" sz="quarter" idx="10" hasCustomPrompt="1"/>
          </p:nvPr>
        </p:nvSpPr>
        <p:spPr>
          <a:xfrm>
            <a:off x="936000" y="396255"/>
            <a:ext cx="8515156" cy="30036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ts val="2400"/>
              </a:lnSpc>
              <a:spcBef>
                <a:spcPts val="0"/>
              </a:spcBef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 smtClean="0"/>
              <a:t>ЗАГОЛОВОК СЛАЙДА В 1 СТРОКУ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10080000" y="396000"/>
            <a:ext cx="451276" cy="3847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8BAD9A22-5C4B-44C1-A28C-00542868E3B5}" type="slidenum">
              <a:rPr lang="ru-RU" sz="2500" smtClean="0">
                <a:solidFill>
                  <a:schemeClr val="bg1"/>
                </a:solidFill>
              </a:rPr>
              <a:pPr algn="ctr"/>
              <a:t>‹#›</a:t>
            </a:fld>
            <a:endParaRPr lang="ru-RU" sz="2500" dirty="0">
              <a:solidFill>
                <a:schemeClr val="bg1"/>
              </a:solidFill>
            </a:endParaRPr>
          </a:p>
        </p:txBody>
      </p:sp>
      <p:sp>
        <p:nvSpPr>
          <p:cNvPr id="5" name="Диаграмма 4"/>
          <p:cNvSpPr>
            <a:spLocks noGrp="1"/>
          </p:cNvSpPr>
          <p:nvPr>
            <p:ph type="chart" sz="quarter" idx="11" hasCustomPrompt="1"/>
          </p:nvPr>
        </p:nvSpPr>
        <p:spPr>
          <a:xfrm>
            <a:off x="954212" y="1260475"/>
            <a:ext cx="8568952" cy="58324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aseline="0">
                <a:solidFill>
                  <a:srgbClr val="76787A"/>
                </a:solidFill>
              </a:defRPr>
            </a:lvl1pPr>
          </a:lstStyle>
          <a:p>
            <a:r>
              <a:rPr lang="en-US" dirty="0" smtClean="0"/>
              <a:t>Insert graphic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6979105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24283" y="302801"/>
            <a:ext cx="9334447" cy="1260211"/>
          </a:xfrm>
          <a:prstGeom prst="rect">
            <a:avLst/>
          </a:prstGeom>
        </p:spPr>
        <p:txBody>
          <a:bodyPr lIns="104306" tIns="52153" rIns="104306" bIns="52153" anchor="ctr"/>
          <a:lstStyle>
            <a:lvl1pPr>
              <a:defRPr lang="en-US" sz="2700" b="1" i="0" kern="1200" dirty="0">
                <a:solidFill>
                  <a:srgbClr val="FFFFFF"/>
                </a:solidFill>
                <a:latin typeface="Arial"/>
                <a:ea typeface="+mn-ea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Номер слайда 4"/>
          <p:cNvSpPr>
            <a:spLocks noGrp="1"/>
          </p:cNvSpPr>
          <p:nvPr>
            <p:ph type="sldNum" sz="quarter" idx="10"/>
          </p:nvPr>
        </p:nvSpPr>
        <p:spPr>
          <a:xfrm>
            <a:off x="9802283" y="890900"/>
            <a:ext cx="891117" cy="554842"/>
          </a:xfrm>
          <a:prstGeom prst="rect">
            <a:avLst/>
          </a:prstGeom>
        </p:spPr>
        <p:txBody>
          <a:bodyPr lIns="104306" tIns="52153" rIns="104306" bIns="52153"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solidFill>
                  <a:schemeClr val="bg1"/>
                </a:solidFill>
                <a:latin typeface="Franklin Gothic Demi" pitchFamily="34" charset="0"/>
              </a:defRPr>
            </a:lvl1pPr>
          </a:lstStyle>
          <a:p>
            <a:pPr>
              <a:defRPr/>
            </a:pPr>
            <a:fld id="{3085E4D1-EDD7-411C-80DA-EF144DCAD64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2075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610654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0" r:id="rId3"/>
    <p:sldLayoutId id="2147483653" r:id="rId4"/>
    <p:sldLayoutId id="2147483651" r:id="rId5"/>
    <p:sldLayoutId id="2147483654" r:id="rId6"/>
  </p:sldLayoutIdLst>
  <p:txStyles>
    <p:titleStyle>
      <a:lvl1pPr algn="ctr" defTabSz="1043056" rtl="0" eaLnBrk="1" latinLnBrk="0" hangingPunct="1">
        <a:spcBef>
          <a:spcPct val="0"/>
        </a:spcBef>
        <a:buNone/>
        <a:defRPr sz="5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91146" indent="-391146" algn="l" defTabSz="1043056" rtl="0" eaLnBrk="1" latinLnBrk="0" hangingPunct="1">
        <a:spcBef>
          <a:spcPct val="20000"/>
        </a:spcBef>
        <a:buFont typeface="Arial" pitchFamily="34" charset="0"/>
        <a:buChar char="•"/>
        <a:defRPr sz="3700" kern="1200">
          <a:solidFill>
            <a:schemeClr val="tx1"/>
          </a:solidFill>
          <a:latin typeface="+mn-lt"/>
          <a:ea typeface="+mn-ea"/>
          <a:cs typeface="+mn-cs"/>
        </a:defRPr>
      </a:lvl1pPr>
      <a:lvl2pPr marL="847483" indent="-325955" algn="l" defTabSz="1043056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30382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825348" indent="-260764" algn="l" defTabSz="1043056" rtl="0" eaLnBrk="1" latinLnBrk="0" hangingPunct="1">
        <a:spcBef>
          <a:spcPct val="20000"/>
        </a:spcBef>
        <a:buFont typeface="Arial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6876" indent="-260764" algn="l" defTabSz="1043056" rtl="0" eaLnBrk="1" latinLnBrk="0" hangingPunct="1">
        <a:spcBef>
          <a:spcPct val="20000"/>
        </a:spcBef>
        <a:buFont typeface="Arial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868404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932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1460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988" indent="-260764" algn="l" defTabSz="1043056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52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305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58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6112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640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9168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696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2224" algn="l" defTabSz="104305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10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???" TargetMode="Externa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13" Type="http://schemas.openxmlformats.org/officeDocument/2006/relationships/tags" Target="../tags/tag14.xml"/><Relationship Id="rId18" Type="http://schemas.openxmlformats.org/officeDocument/2006/relationships/tags" Target="../tags/tag19.xml"/><Relationship Id="rId3" Type="http://schemas.openxmlformats.org/officeDocument/2006/relationships/tags" Target="../tags/tag4.xml"/><Relationship Id="rId21" Type="http://schemas.openxmlformats.org/officeDocument/2006/relationships/image" Target="../media/image11.jpeg"/><Relationship Id="rId7" Type="http://schemas.openxmlformats.org/officeDocument/2006/relationships/tags" Target="../tags/tag8.xml"/><Relationship Id="rId12" Type="http://schemas.openxmlformats.org/officeDocument/2006/relationships/tags" Target="../tags/tag13.xml"/><Relationship Id="rId17" Type="http://schemas.openxmlformats.org/officeDocument/2006/relationships/tags" Target="../tags/tag18.xml"/><Relationship Id="rId2" Type="http://schemas.openxmlformats.org/officeDocument/2006/relationships/tags" Target="../tags/tag3.xml"/><Relationship Id="rId16" Type="http://schemas.openxmlformats.org/officeDocument/2006/relationships/tags" Target="../tags/tag17.xml"/><Relationship Id="rId20" Type="http://schemas.openxmlformats.org/officeDocument/2006/relationships/chart" Target="../charts/chart1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tags" Target="../tags/tag12.xml"/><Relationship Id="rId5" Type="http://schemas.openxmlformats.org/officeDocument/2006/relationships/tags" Target="../tags/tag6.xml"/><Relationship Id="rId15" Type="http://schemas.openxmlformats.org/officeDocument/2006/relationships/tags" Target="../tags/tag16.xml"/><Relationship Id="rId10" Type="http://schemas.openxmlformats.org/officeDocument/2006/relationships/tags" Target="../tags/tag11.xml"/><Relationship Id="rId19" Type="http://schemas.openxmlformats.org/officeDocument/2006/relationships/slideLayout" Target="../slideLayouts/slideLayout3.xml"/><Relationship Id="rId4" Type="http://schemas.openxmlformats.org/officeDocument/2006/relationships/tags" Target="../tags/tag5.xml"/><Relationship Id="rId9" Type="http://schemas.openxmlformats.org/officeDocument/2006/relationships/tags" Target="../tags/tag10.xml"/><Relationship Id="rId14" Type="http://schemas.openxmlformats.org/officeDocument/2006/relationships/tags" Target="../tags/tag15.xml"/><Relationship Id="rId22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1026220" y="2772519"/>
            <a:ext cx="9105116" cy="2000264"/>
          </a:xfrm>
        </p:spPr>
        <p:txBody>
          <a:bodyPr/>
          <a:lstStyle/>
          <a:p>
            <a:pPr algn="ctr">
              <a:lnSpc>
                <a:spcPts val="5000"/>
              </a:lnSpc>
            </a:pPr>
            <a:r>
              <a:rPr lang="ru-RU" sz="4000" b="1" dirty="0" smtClean="0">
                <a:solidFill>
                  <a:schemeClr val="tx2">
                    <a:lumMod val="75000"/>
                  </a:schemeClr>
                </a:solidFill>
              </a:rPr>
              <a:t>Повышение доступности энергетической инфраструктуры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dirty="0" smtClean="0"/>
              <a:t>МОСКВА</a:t>
            </a:r>
          </a:p>
          <a:p>
            <a:r>
              <a:rPr lang="ru-RU" dirty="0" smtClean="0"/>
              <a:t>2013</a:t>
            </a:r>
            <a:endParaRPr lang="ru-RU" dirty="0"/>
          </a:p>
        </p:txBody>
      </p:sp>
      <p:pic>
        <p:nvPicPr>
          <p:cNvPr id="1026" name="Picture 2" descr="BLANK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6300" y="396255"/>
            <a:ext cx="7794680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5418708" y="4572719"/>
            <a:ext cx="410445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Первый вице-президент «ОПОРЫ РОССИИ» по энергетике и инфраструктуре,</a:t>
            </a:r>
          </a:p>
          <a:p>
            <a:endParaRPr lang="ru-RU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А.С.Калинин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20842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1314252" y="494483"/>
            <a:ext cx="8515156" cy="857256"/>
          </a:xfrm>
        </p:spPr>
        <p:txBody>
          <a:bodyPr/>
          <a:lstStyle/>
          <a:p>
            <a:pPr algn="ctr">
              <a:defRPr/>
            </a:pPr>
            <a:r>
              <a:rPr lang="ru-RU" sz="2300" dirty="0" smtClean="0">
                <a:solidFill>
                  <a:schemeClr val="tx2">
                    <a:lumMod val="75000"/>
                  </a:schemeClr>
                </a:solidFill>
              </a:rPr>
              <a:t>Финансовые источники сетевой организации</a:t>
            </a:r>
          </a:p>
          <a:p>
            <a:pPr algn="ctr">
              <a:defRPr/>
            </a:pPr>
            <a:r>
              <a:rPr lang="ru-RU" sz="2300" dirty="0" smtClean="0">
                <a:solidFill>
                  <a:schemeClr val="tx2">
                    <a:lumMod val="75000"/>
                  </a:schemeClr>
                </a:solidFill>
              </a:rPr>
              <a:t> для решения задач технологического присоединения</a:t>
            </a: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46106" y="1351740"/>
            <a:ext cx="8429684" cy="4248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1" indent="-342900" algn="just">
              <a:lnSpc>
                <a:spcPct val="110000"/>
              </a:lnSpc>
              <a:buAutoNum type="arabicParenR"/>
            </a:pPr>
            <a:r>
              <a:rPr lang="ru-RU" sz="1800" dirty="0" smtClean="0"/>
              <a:t>   </a:t>
            </a:r>
            <a:r>
              <a:rPr lang="ru-RU" sz="1900" dirty="0" smtClean="0"/>
              <a:t>Плата за технологическое присоединение;</a:t>
            </a:r>
          </a:p>
          <a:p>
            <a:pPr marL="342900" lvl="1" indent="-342900" algn="just">
              <a:lnSpc>
                <a:spcPct val="110000"/>
              </a:lnSpc>
            </a:pPr>
            <a:r>
              <a:rPr lang="ru-RU" sz="1900" dirty="0" smtClean="0"/>
              <a:t>2.1) Тариф на передачу электрической энергии, в том числе за счет перехода на </a:t>
            </a:r>
            <a:r>
              <a:rPr lang="en-US" sz="1900" dirty="0" smtClean="0"/>
              <a:t>RAB</a:t>
            </a:r>
            <a:r>
              <a:rPr lang="ru-RU" sz="1900" dirty="0" smtClean="0"/>
              <a:t> регулирование (возврата и дохода на  инвестированный капитал);</a:t>
            </a:r>
          </a:p>
          <a:p>
            <a:pPr marL="342900" lvl="1" indent="-342900" algn="just">
              <a:lnSpc>
                <a:spcPct val="110000"/>
              </a:lnSpc>
            </a:pPr>
            <a:r>
              <a:rPr lang="ru-RU" sz="1900" dirty="0" smtClean="0"/>
              <a:t>2.2) Возврат выпадающих доходов, связанный с технологическим присоединением льготных категорий потребителей (до 15 кВт и др.);</a:t>
            </a:r>
          </a:p>
          <a:p>
            <a:pPr marL="457200" lvl="1" indent="-457200" algn="just">
              <a:lnSpc>
                <a:spcPct val="110000"/>
              </a:lnSpc>
              <a:buAutoNum type="arabicParenR" startAt="3"/>
            </a:pPr>
            <a:r>
              <a:rPr lang="ru-RU" sz="1900" dirty="0" smtClean="0"/>
              <a:t>Амортизационные отчисления (для ТСО, находящихся на долгосрочной индексации);</a:t>
            </a:r>
          </a:p>
          <a:p>
            <a:pPr marL="457200" lvl="1" indent="-457200" algn="just">
              <a:lnSpc>
                <a:spcPct val="110000"/>
              </a:lnSpc>
              <a:buFontTx/>
              <a:buAutoNum type="arabicParenR" startAt="3"/>
            </a:pPr>
            <a:r>
              <a:rPr lang="ru-RU" sz="1900" dirty="0" smtClean="0"/>
              <a:t>Снижение потерь в сетях, в том числе за счет выявления </a:t>
            </a:r>
            <a:r>
              <a:rPr lang="ru-RU" sz="1900" dirty="0" err="1" smtClean="0"/>
              <a:t>безучетного</a:t>
            </a:r>
            <a:r>
              <a:rPr lang="ru-RU" sz="1900" dirty="0" smtClean="0"/>
              <a:t> и бездоговорного потребления;</a:t>
            </a:r>
          </a:p>
          <a:p>
            <a:pPr marL="457200" lvl="1" indent="-457200" algn="just">
              <a:lnSpc>
                <a:spcPct val="110000"/>
              </a:lnSpc>
              <a:buFontTx/>
              <a:buAutoNum type="arabicParenR" startAt="3"/>
            </a:pPr>
            <a:r>
              <a:rPr lang="ru-RU" sz="1900" dirty="0" smtClean="0"/>
              <a:t>Средства, полученные в результате реализации программ </a:t>
            </a:r>
            <a:r>
              <a:rPr lang="ru-RU" sz="1900" dirty="0" err="1" smtClean="0"/>
              <a:t>энергоэффективности</a:t>
            </a:r>
            <a:r>
              <a:rPr lang="ru-RU" sz="1900" dirty="0" smtClean="0"/>
              <a:t> и энергосбережения;</a:t>
            </a:r>
          </a:p>
          <a:p>
            <a:pPr marL="457200" lvl="1" indent="-457200" algn="just">
              <a:lnSpc>
                <a:spcPct val="110000"/>
              </a:lnSpc>
              <a:buFontTx/>
              <a:buAutoNum type="arabicParenR" startAt="3"/>
            </a:pPr>
            <a:r>
              <a:rPr lang="ru-RU" sz="1900" dirty="0" smtClean="0"/>
              <a:t>Прибыль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60486" y="5423705"/>
            <a:ext cx="800105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4"/>
                </a:solidFill>
              </a:rPr>
              <a:t> </a:t>
            </a:r>
          </a:p>
          <a:p>
            <a:pPr lvl="4"/>
            <a:r>
              <a:rPr lang="ru-RU" b="1" dirty="0" smtClean="0">
                <a:solidFill>
                  <a:schemeClr val="accent4"/>
                </a:solidFill>
              </a:rPr>
              <a:t>              </a:t>
            </a:r>
            <a:r>
              <a:rPr lang="ru-RU" b="1" u="sng" dirty="0" smtClean="0">
                <a:solidFill>
                  <a:schemeClr val="accent4"/>
                </a:solidFill>
              </a:rPr>
              <a:t>Проблема:</a:t>
            </a:r>
          </a:p>
          <a:p>
            <a:pPr lvl="4"/>
            <a:endParaRPr lang="ru-RU" b="1" i="1" dirty="0" smtClean="0"/>
          </a:p>
          <a:p>
            <a:pPr marL="1588" lvl="4"/>
            <a:r>
              <a:rPr lang="ru-RU" b="1" i="1" dirty="0" smtClean="0"/>
              <a:t>Прекращение действия механизма «последней мили» в 2013-2014 гг.</a:t>
            </a:r>
            <a:endParaRPr lang="ru-RU" b="1" i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2005" y="0"/>
            <a:ext cx="9334447" cy="1260211"/>
          </a:xfrm>
        </p:spPr>
        <p:txBody>
          <a:bodyPr/>
          <a:lstStyle/>
          <a:p>
            <a:pPr>
              <a:defRPr/>
            </a:pPr>
            <a:r>
              <a:rPr lang="ru-RU" sz="3200" dirty="0" smtClean="0">
                <a:solidFill>
                  <a:schemeClr val="tx1"/>
                </a:solidFill>
                <a:latin typeface="+mj-lt"/>
                <a:cs typeface="Times New Roman" pitchFamily="18" charset="0"/>
              </a:rPr>
              <a:t>Понятие «Последней мили»</a:t>
            </a:r>
            <a:endParaRPr lang="ru-RU" sz="3200" dirty="0">
              <a:solidFill>
                <a:schemeClr val="tx1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8195" name="Picture 2" descr="http://www.dijitalsanat.com/data/media/314/electrictow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2483" y="1330223"/>
            <a:ext cx="1993874" cy="1503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2" descr="http://www.dijitalsanat.com/data/media/314/electrictow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87145" y="1330223"/>
            <a:ext cx="1993874" cy="1503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2" name="Прямая соединительная линия 11"/>
          <p:cNvCxnSpPr/>
          <p:nvPr/>
        </p:nvCxnSpPr>
        <p:spPr>
          <a:xfrm>
            <a:off x="2246357" y="1680281"/>
            <a:ext cx="2238931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246357" y="1848309"/>
            <a:ext cx="2238931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199" name="TextBox 14"/>
          <p:cNvSpPr txBox="1">
            <a:spLocks noChangeArrowheads="1"/>
          </p:cNvSpPr>
          <p:nvPr/>
        </p:nvSpPr>
        <p:spPr bwMode="auto">
          <a:xfrm>
            <a:off x="2422725" y="1050175"/>
            <a:ext cx="2580525" cy="560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b="1" i="1">
                <a:latin typeface="+mj-lt"/>
                <a:ea typeface="Franklin Gothic Book" pitchFamily="34" charset="0"/>
                <a:cs typeface="Franklin Gothic Book" pitchFamily="34" charset="0"/>
              </a:rPr>
              <a:t>      </a:t>
            </a:r>
          </a:p>
          <a:p>
            <a:pPr eaLnBrk="1" hangingPunct="1">
              <a:lnSpc>
                <a:spcPct val="80000"/>
              </a:lnSpc>
            </a:pPr>
            <a:r>
              <a:rPr lang="ru-RU" b="1" i="1">
                <a:latin typeface="+mj-lt"/>
                <a:ea typeface="Franklin Gothic Book" pitchFamily="34" charset="0"/>
                <a:cs typeface="Franklin Gothic Book" pitchFamily="34" charset="0"/>
              </a:rPr>
              <a:t>      </a:t>
            </a:r>
            <a:r>
              <a:rPr lang="ru-RU" b="1" i="1">
                <a:latin typeface="+mj-lt"/>
                <a:ea typeface="Franklin Gothic Book" pitchFamily="34" charset="0"/>
                <a:cs typeface="Arial" pitchFamily="34" charset="0"/>
              </a:rPr>
              <a:t>Линии ФСК</a:t>
            </a:r>
          </a:p>
        </p:txBody>
      </p:sp>
      <p:pic>
        <p:nvPicPr>
          <p:cNvPr id="8200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2006" y="4531508"/>
            <a:ext cx="746310" cy="924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1553" y="4531508"/>
            <a:ext cx="746310" cy="924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2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81019" y="4531508"/>
            <a:ext cx="746310" cy="924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3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12133" y="4531508"/>
            <a:ext cx="746310" cy="924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4" name="Picture 1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49569" y="4531508"/>
            <a:ext cx="746310" cy="924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5" name="Picture 12" descr="http://is.park.ru/servlets/GetDocBody?guid=78365190-3173-42c4-a467-b0578562334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50956" y="1692399"/>
            <a:ext cx="2808875" cy="1760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3" name="Прямая соединительная линия 22"/>
          <p:cNvCxnSpPr/>
          <p:nvPr/>
        </p:nvCxnSpPr>
        <p:spPr>
          <a:xfrm flipH="1">
            <a:off x="1175161" y="2833724"/>
            <a:ext cx="74260" cy="169778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366379" y="2833724"/>
            <a:ext cx="1056345" cy="169778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H="1">
            <a:off x="4485287" y="2833724"/>
            <a:ext cx="861413" cy="169778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5346700" y="2833724"/>
            <a:ext cx="388008" cy="169778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5398682" y="2833725"/>
            <a:ext cx="1329249" cy="159101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6481018" y="1848309"/>
            <a:ext cx="1119465" cy="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7264458" y="3330807"/>
            <a:ext cx="2153532" cy="1944574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213" name="TextBox 39"/>
          <p:cNvSpPr txBox="1">
            <a:spLocks noChangeArrowheads="1"/>
          </p:cNvSpPr>
          <p:nvPr/>
        </p:nvSpPr>
        <p:spPr bwMode="auto">
          <a:xfrm rot="-2650725">
            <a:off x="7136359" y="3693118"/>
            <a:ext cx="2222223" cy="908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b="1" i="1">
                <a:latin typeface="+mj-lt"/>
                <a:ea typeface="Franklin Gothic Book" pitchFamily="34" charset="0"/>
                <a:cs typeface="Arial" pitchFamily="34" charset="0"/>
              </a:rPr>
              <a:t>Последняя миля</a:t>
            </a:r>
          </a:p>
          <a:p>
            <a:pPr eaLnBrk="1" hangingPunct="1"/>
            <a:r>
              <a:rPr lang="ru-RU" b="1" i="1">
                <a:latin typeface="+mj-lt"/>
                <a:ea typeface="Franklin Gothic Book" pitchFamily="34" charset="0"/>
                <a:cs typeface="Arial" pitchFamily="34" charset="0"/>
              </a:rPr>
              <a:t>до 2014 года</a:t>
            </a:r>
          </a:p>
        </p:txBody>
      </p:sp>
      <p:sp>
        <p:nvSpPr>
          <p:cNvPr id="8214" name="TextBox 48"/>
          <p:cNvSpPr txBox="1">
            <a:spLocks noChangeArrowheads="1"/>
          </p:cNvSpPr>
          <p:nvPr/>
        </p:nvSpPr>
        <p:spPr bwMode="auto">
          <a:xfrm>
            <a:off x="2422725" y="3864645"/>
            <a:ext cx="2875707" cy="560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lnSpc>
                <a:spcPct val="80000"/>
              </a:lnSpc>
            </a:pPr>
            <a:r>
              <a:rPr lang="ru-RU" b="1" i="1">
                <a:latin typeface="+mj-lt"/>
                <a:ea typeface="Franklin Gothic Book" pitchFamily="34" charset="0"/>
                <a:cs typeface="Franklin Gothic Book" pitchFamily="34" charset="0"/>
              </a:rPr>
              <a:t>      </a:t>
            </a:r>
          </a:p>
          <a:p>
            <a:pPr eaLnBrk="1" hangingPunct="1">
              <a:lnSpc>
                <a:spcPct val="80000"/>
              </a:lnSpc>
            </a:pPr>
            <a:r>
              <a:rPr lang="ru-RU" b="1" i="1">
                <a:latin typeface="+mj-lt"/>
                <a:ea typeface="Franklin Gothic Book" pitchFamily="34" charset="0"/>
                <a:cs typeface="Franklin Gothic Book" pitchFamily="34" charset="0"/>
              </a:rPr>
              <a:t>      Линии РСК</a:t>
            </a:r>
          </a:p>
        </p:txBody>
      </p:sp>
      <p:sp>
        <p:nvSpPr>
          <p:cNvPr id="8215" name="TextBox 49"/>
          <p:cNvSpPr txBox="1">
            <a:spLocks noChangeArrowheads="1"/>
          </p:cNvSpPr>
          <p:nvPr/>
        </p:nvSpPr>
        <p:spPr bwMode="auto">
          <a:xfrm>
            <a:off x="7570779" y="1134189"/>
            <a:ext cx="3122621" cy="49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b="1" i="1" dirty="0">
                <a:latin typeface="+mj-lt"/>
                <a:ea typeface="Franklin Gothic Book" pitchFamily="34" charset="0"/>
                <a:cs typeface="Arial" pitchFamily="34" charset="0"/>
              </a:rPr>
              <a:t>Крупные предприятия</a:t>
            </a:r>
          </a:p>
        </p:txBody>
      </p:sp>
      <p:sp>
        <p:nvSpPr>
          <p:cNvPr id="8216" name="TextBox 58"/>
          <p:cNvSpPr txBox="1">
            <a:spLocks noChangeArrowheads="1"/>
          </p:cNvSpPr>
          <p:nvPr/>
        </p:nvSpPr>
        <p:spPr bwMode="auto">
          <a:xfrm>
            <a:off x="802005" y="6899653"/>
            <a:ext cx="1940036" cy="535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b="1" i="1">
                <a:latin typeface="+mj-lt"/>
                <a:ea typeface="Franklin Gothic Book" pitchFamily="34" charset="0"/>
                <a:cs typeface="Franklin Gothic Book" pitchFamily="34" charset="0"/>
              </a:rPr>
              <a:t>Бизнес</a:t>
            </a:r>
          </a:p>
        </p:txBody>
      </p:sp>
      <p:sp>
        <p:nvSpPr>
          <p:cNvPr id="8217" name="TextBox 62"/>
          <p:cNvSpPr txBox="1">
            <a:spLocks noChangeArrowheads="1"/>
          </p:cNvSpPr>
          <p:nvPr/>
        </p:nvSpPr>
        <p:spPr bwMode="auto">
          <a:xfrm>
            <a:off x="3063213" y="6899653"/>
            <a:ext cx="1940036" cy="535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b="1" i="1">
                <a:latin typeface="+mj-lt"/>
                <a:ea typeface="Franklin Gothic Book" pitchFamily="34" charset="0"/>
                <a:cs typeface="Franklin Gothic Book" pitchFamily="34" charset="0"/>
              </a:rPr>
              <a:t>Население</a:t>
            </a:r>
          </a:p>
        </p:txBody>
      </p:sp>
      <p:sp>
        <p:nvSpPr>
          <p:cNvPr id="8218" name="TextBox 66"/>
          <p:cNvSpPr txBox="1">
            <a:spLocks noChangeArrowheads="1"/>
          </p:cNvSpPr>
          <p:nvPr/>
        </p:nvSpPr>
        <p:spPr bwMode="auto">
          <a:xfrm>
            <a:off x="5346700" y="6784134"/>
            <a:ext cx="2224079" cy="535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ru-RU" b="1" i="1">
                <a:latin typeface="+mj-lt"/>
                <a:ea typeface="Franklin Gothic Book" pitchFamily="34" charset="0"/>
                <a:cs typeface="Franklin Gothic Book" pitchFamily="34" charset="0"/>
              </a:rPr>
              <a:t>Бюджетные организации</a:t>
            </a:r>
          </a:p>
        </p:txBody>
      </p:sp>
      <p:sp>
        <p:nvSpPr>
          <p:cNvPr id="98" name="Стрелка вниз 97"/>
          <p:cNvSpPr/>
          <p:nvPr/>
        </p:nvSpPr>
        <p:spPr>
          <a:xfrm>
            <a:off x="1119466" y="5768963"/>
            <a:ext cx="5834957" cy="1015170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4306" tIns="52153" rIns="104306" bIns="52153" anchor="ctr"/>
          <a:lstStyle/>
          <a:p>
            <a:pPr algn="ctr">
              <a:defRPr/>
            </a:pPr>
            <a:endParaRPr lang="ru-RU" sz="2300" dirty="0">
              <a:solidFill>
                <a:schemeClr val="tx1"/>
              </a:solidFill>
              <a:latin typeface="+mj-lt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6" cstate="print"/>
          <a:srcRect b="39107"/>
          <a:stretch>
            <a:fillRect/>
          </a:stretch>
        </p:blipFill>
        <p:spPr bwMode="auto">
          <a:xfrm>
            <a:off x="0" y="0"/>
            <a:ext cx="133032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531592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4212" y="0"/>
            <a:ext cx="9334447" cy="1260211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+mj-lt"/>
              </a:rPr>
              <a:t>Перекрестное субсидирование населения за счет  бизнеса и бюджета в доходах РСК</a:t>
            </a:r>
            <a:br>
              <a:rPr lang="ru-RU" dirty="0">
                <a:solidFill>
                  <a:schemeClr val="tx1"/>
                </a:solidFill>
                <a:latin typeface="+mj-lt"/>
              </a:rPr>
            </a:br>
            <a:r>
              <a:rPr lang="ru-RU" u="sng" dirty="0">
                <a:solidFill>
                  <a:schemeClr val="tx1"/>
                </a:solidFill>
                <a:latin typeface="+mj-lt"/>
              </a:rPr>
              <a:t> До 1 января 2014 года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449808" y="2801213"/>
            <a:ext cx="3079686" cy="1397986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200 млрд. руб. в год  </a:t>
            </a:r>
            <a:r>
              <a:rPr lang="ru-RU" b="1" dirty="0"/>
              <a:t>сейчас платят</a:t>
            </a:r>
          </a:p>
          <a:p>
            <a:pPr algn="ctr"/>
            <a:r>
              <a:rPr lang="ru-RU" b="1" dirty="0" smtClean="0"/>
              <a:t>(по данным Минэнерго РФ)</a:t>
            </a:r>
            <a:endParaRPr lang="ru-RU" b="1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04547" y="1948468"/>
            <a:ext cx="4715724" cy="428490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pPr algn="ctr"/>
            <a:r>
              <a:rPr lang="ru-RU" b="1" dirty="0" smtClean="0">
                <a:latin typeface="+mj-lt"/>
              </a:rPr>
              <a:t>МСП, </a:t>
            </a:r>
            <a:r>
              <a:rPr lang="ru-RU" b="1" dirty="0">
                <a:latin typeface="+mj-lt"/>
              </a:rPr>
              <a:t>подключенные к сетям РСК</a:t>
            </a:r>
          </a:p>
        </p:txBody>
      </p:sp>
      <p:grpSp>
        <p:nvGrpSpPr>
          <p:cNvPr id="3" name="Группа 2052"/>
          <p:cNvGrpSpPr/>
          <p:nvPr/>
        </p:nvGrpSpPr>
        <p:grpSpPr>
          <a:xfrm>
            <a:off x="77605" y="2621790"/>
            <a:ext cx="4652687" cy="4575043"/>
            <a:chOff x="89399" y="1593729"/>
            <a:chExt cx="4320927" cy="4976683"/>
          </a:xfrm>
        </p:grpSpPr>
        <p:pic>
          <p:nvPicPr>
            <p:cNvPr id="2060" name="Picture 12" descr="http://first-ever.ru/images/2009/11/d181d0b0d0bcd18bd0b9-d0bfd0b5d180d0b2d18bd0b9-d0b2-d0bcd0b8d180d0b5-d181d182d0bed0bcd0b0d182d0bed0bbd0bed0b3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63517" y="3176995"/>
              <a:ext cx="2446809" cy="20057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" name="Группа 30"/>
            <p:cNvGrpSpPr/>
            <p:nvPr/>
          </p:nvGrpSpPr>
          <p:grpSpPr>
            <a:xfrm>
              <a:off x="693918" y="1593729"/>
              <a:ext cx="2160240" cy="1836022"/>
              <a:chOff x="107504" y="3902458"/>
              <a:chExt cx="2160240" cy="1836022"/>
            </a:xfrm>
          </p:grpSpPr>
          <p:sp>
            <p:nvSpPr>
              <p:cNvPr id="5" name="Прямоугольник 4"/>
              <p:cNvSpPr/>
              <p:nvPr/>
            </p:nvSpPr>
            <p:spPr>
              <a:xfrm>
                <a:off x="107504" y="3902458"/>
                <a:ext cx="2160240" cy="1836022"/>
              </a:xfrm>
              <a:prstGeom prst="rect">
                <a:avLst/>
              </a:prstGeom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ru-RU" sz="1400" b="1" dirty="0" smtClean="0">
                  <a:latin typeface="Tahoma" pitchFamily="34" charset="0"/>
                  <a:cs typeface="Tahoma" pitchFamily="34" charset="0"/>
                </a:endParaRPr>
              </a:p>
            </p:txBody>
          </p:sp>
          <p:pic>
            <p:nvPicPr>
              <p:cNvPr id="2050" name="Picture 2" descr="http://www.oko-photo.ru/filesupload/otherfiles/20120807/rio05567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7504" y="3902458"/>
                <a:ext cx="2160240" cy="183602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" name="Группа 2048"/>
            <p:cNvGrpSpPr/>
            <p:nvPr/>
          </p:nvGrpSpPr>
          <p:grpSpPr>
            <a:xfrm>
              <a:off x="89399" y="2924944"/>
              <a:ext cx="2160240" cy="1950048"/>
              <a:chOff x="2384826" y="5114732"/>
              <a:chExt cx="2088232" cy="1590059"/>
            </a:xfrm>
          </p:grpSpPr>
          <p:sp>
            <p:nvSpPr>
              <p:cNvPr id="7" name="Прямоугольник 6"/>
              <p:cNvSpPr/>
              <p:nvPr/>
            </p:nvSpPr>
            <p:spPr>
              <a:xfrm>
                <a:off x="2384826" y="5114732"/>
                <a:ext cx="2088232" cy="1588102"/>
              </a:xfrm>
              <a:prstGeom prst="rect">
                <a:avLst/>
              </a:prstGeom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r>
                  <a:rPr lang="ru-RU" sz="1400" b="1" dirty="0">
                    <a:latin typeface="Tahoma" pitchFamily="34" charset="0"/>
                    <a:cs typeface="Tahoma" pitchFamily="34" charset="0"/>
                  </a:rPr>
                  <a:t/>
                </a:r>
                <a:br>
                  <a:rPr lang="ru-RU" sz="1400" b="1" dirty="0">
                    <a:latin typeface="Tahoma" pitchFamily="34" charset="0"/>
                    <a:cs typeface="Tahoma" pitchFamily="34" charset="0"/>
                  </a:rPr>
                </a:br>
                <a:endParaRPr lang="ru-RU" sz="1400" b="1" dirty="0">
                  <a:latin typeface="Tahoma" pitchFamily="34" charset="0"/>
                  <a:cs typeface="Tahoma" pitchFamily="34" charset="0"/>
                </a:endParaRPr>
              </a:p>
            </p:txBody>
          </p:sp>
          <p:pic>
            <p:nvPicPr>
              <p:cNvPr id="2056" name="Picture 8" descr="http://freemarket.kiev.ua/images_message/303/137221/426206/336853.jp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11760" y="5157192"/>
                <a:ext cx="2061298" cy="15475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8" name="Группа 2050"/>
            <p:cNvGrpSpPr/>
            <p:nvPr/>
          </p:nvGrpSpPr>
          <p:grpSpPr>
            <a:xfrm>
              <a:off x="860625" y="4620972"/>
              <a:ext cx="2158260" cy="1949440"/>
              <a:chOff x="2557756" y="4179860"/>
              <a:chExt cx="2158260" cy="1949440"/>
            </a:xfrm>
          </p:grpSpPr>
          <p:sp>
            <p:nvSpPr>
              <p:cNvPr id="15" name="Прямоугольник 14"/>
              <p:cNvSpPr/>
              <p:nvPr/>
            </p:nvSpPr>
            <p:spPr>
              <a:xfrm>
                <a:off x="2557756" y="4179860"/>
                <a:ext cx="2158260" cy="1949440"/>
              </a:xfrm>
              <a:prstGeom prst="rect">
                <a:avLst/>
              </a:prstGeom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ru-RU" sz="1400" b="1" dirty="0">
                  <a:latin typeface="Tahoma" pitchFamily="34" charset="0"/>
                  <a:cs typeface="Tahoma" pitchFamily="34" charset="0"/>
                </a:endParaRPr>
              </a:p>
            </p:txBody>
          </p:sp>
          <p:pic>
            <p:nvPicPr>
              <p:cNvPr id="2058" name="Picture 10" descr="http://g2zero.com/uploads/posts/2012-05/1337104787_343377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58760" y="4179860"/>
                <a:ext cx="2157256" cy="194944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2062" name="Picture 14" descr="http://photofile.ru/photo/devol/468507/large/7796103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707659" y="2597799"/>
            <a:ext cx="2215358" cy="171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3" name="Прямоугольник 42"/>
          <p:cNvSpPr/>
          <p:nvPr/>
        </p:nvSpPr>
        <p:spPr>
          <a:xfrm>
            <a:off x="6503615" y="1579785"/>
            <a:ext cx="3979856" cy="1074821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pPr algn="ctr"/>
            <a:r>
              <a:rPr lang="ru-RU" b="1" dirty="0" smtClean="0">
                <a:latin typeface="+mj-lt"/>
              </a:rPr>
              <a:t>Крупные предприятия, подключенные </a:t>
            </a:r>
            <a:r>
              <a:rPr lang="ru-RU" b="1" dirty="0">
                <a:latin typeface="+mj-lt"/>
              </a:rPr>
              <a:t>к сетям </a:t>
            </a:r>
            <a:r>
              <a:rPr lang="ru-RU" b="1" dirty="0" smtClean="0">
                <a:latin typeface="+mj-lt"/>
              </a:rPr>
              <a:t>ФСК</a:t>
            </a:r>
          </a:p>
          <a:p>
            <a:pPr algn="ctr"/>
            <a:r>
              <a:rPr lang="ru-RU" b="1" dirty="0" smtClean="0">
                <a:latin typeface="+mj-lt"/>
              </a:rPr>
              <a:t>(около </a:t>
            </a:r>
            <a:r>
              <a:rPr lang="ru-RU" b="1" dirty="0" smtClean="0">
                <a:solidFill>
                  <a:srgbClr val="FF0000"/>
                </a:solidFill>
                <a:latin typeface="+mj-lt"/>
              </a:rPr>
              <a:t>60 млрд. в год</a:t>
            </a:r>
            <a:r>
              <a:rPr lang="ru-RU" b="1" dirty="0" smtClean="0">
                <a:latin typeface="+mj-lt"/>
              </a:rPr>
              <a:t>)</a:t>
            </a:r>
            <a:endParaRPr lang="ru-RU" b="1" dirty="0">
              <a:latin typeface="+mj-lt"/>
            </a:endParaRPr>
          </a:p>
        </p:txBody>
      </p:sp>
      <p:grpSp>
        <p:nvGrpSpPr>
          <p:cNvPr id="9" name="Группа 2054"/>
          <p:cNvGrpSpPr/>
          <p:nvPr/>
        </p:nvGrpSpPr>
        <p:grpSpPr>
          <a:xfrm>
            <a:off x="6862468" y="5490366"/>
            <a:ext cx="2357862" cy="1753818"/>
            <a:chOff x="6516216" y="4944982"/>
            <a:chExt cx="2016224" cy="1590698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6516216" y="4944982"/>
              <a:ext cx="2016224" cy="1590698"/>
            </a:xfrm>
            <a:prstGeom prst="rect">
              <a:avLst/>
            </a:prstGeom>
            <a:ln w="381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endParaRPr lang="ru-RU" sz="1400" b="1" dirty="0">
                <a:latin typeface="Tahoma" pitchFamily="34" charset="0"/>
                <a:cs typeface="Tahoma" pitchFamily="34" charset="0"/>
              </a:endParaRPr>
            </a:p>
          </p:txBody>
        </p:sp>
        <p:pic>
          <p:nvPicPr>
            <p:cNvPr id="2064" name="Picture 16" descr="http://www.pokupayte.ru/wp-content/uploads/2012/09/tpp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6216" y="4944982"/>
              <a:ext cx="2016224" cy="15803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057" name="TextBox 2056"/>
          <p:cNvSpPr txBox="1"/>
          <p:nvPr/>
        </p:nvSpPr>
        <p:spPr>
          <a:xfrm>
            <a:off x="6257666" y="5024617"/>
            <a:ext cx="3621002" cy="428490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r>
              <a:rPr lang="ru-RU" b="1" dirty="0">
                <a:latin typeface="+mj-lt"/>
              </a:rPr>
              <a:t>Бюджетные учреждения</a:t>
            </a:r>
          </a:p>
        </p:txBody>
      </p:sp>
      <p:sp>
        <p:nvSpPr>
          <p:cNvPr id="2063" name="Выгнутая влево стрелка 2062"/>
          <p:cNvSpPr/>
          <p:nvPr/>
        </p:nvSpPr>
        <p:spPr>
          <a:xfrm>
            <a:off x="3881724" y="2136417"/>
            <a:ext cx="1877094" cy="3127516"/>
          </a:xfrm>
          <a:prstGeom prst="curved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2" name="Выгнутая влево стрелка 51"/>
          <p:cNvSpPr/>
          <p:nvPr/>
        </p:nvSpPr>
        <p:spPr>
          <a:xfrm rot="10800000">
            <a:off x="5834203" y="1954613"/>
            <a:ext cx="1877094" cy="3127516"/>
          </a:xfrm>
          <a:prstGeom prst="curved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8" cstate="print"/>
          <a:srcRect b="39107"/>
          <a:stretch>
            <a:fillRect/>
          </a:stretch>
        </p:blipFill>
        <p:spPr bwMode="auto">
          <a:xfrm>
            <a:off x="0" y="0"/>
            <a:ext cx="133032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209301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2244" y="180231"/>
            <a:ext cx="9334447" cy="1498387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Перекрестное субсидирование населения за счет  бизнеса и бюджета в доходах РСК.</a:t>
            </a:r>
            <a:br>
              <a:rPr lang="ru-RU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</a:br>
            <a:r>
              <a:rPr lang="ru-RU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/>
            </a:r>
            <a:br>
              <a:rPr lang="ru-RU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</a:br>
            <a:r>
              <a:rPr lang="ru-RU" u="sng" dirty="0" smtClean="0">
                <a:solidFill>
                  <a:schemeClr val="tx1"/>
                </a:solidFill>
                <a:latin typeface="+mj-lt"/>
                <a:cs typeface="Arial" pitchFamily="34" charset="0"/>
              </a:rPr>
              <a:t>После 1 января 2014 года</a:t>
            </a:r>
            <a:endParaRPr lang="ru-RU" u="sng" dirty="0">
              <a:solidFill>
                <a:schemeClr val="tx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0245" name="TextBox 6"/>
          <p:cNvSpPr txBox="1">
            <a:spLocks noChangeArrowheads="1"/>
          </p:cNvSpPr>
          <p:nvPr/>
        </p:nvSpPr>
        <p:spPr bwMode="auto">
          <a:xfrm>
            <a:off x="4541721" y="3121291"/>
            <a:ext cx="3460503" cy="1294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04306" tIns="52153" rIns="104306" bIns="52153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ru-RU" b="1" dirty="0">
                <a:solidFill>
                  <a:srgbClr val="C00000"/>
                </a:solidFill>
                <a:ea typeface="Franklin Gothic Book" pitchFamily="34" charset="0"/>
                <a:cs typeface="Arial" pitchFamily="34" charset="0"/>
              </a:rPr>
              <a:t>Сумма ежегодно растет, поскольку  население потребляет все больше электроэнергии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820272" y="2706160"/>
            <a:ext cx="3079686" cy="428490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200 млрд. руб. в </a:t>
            </a:r>
            <a:r>
              <a:rPr lang="ru-RU" b="1" dirty="0" smtClean="0">
                <a:solidFill>
                  <a:srgbClr val="FF0000"/>
                </a:solidFill>
              </a:rPr>
              <a:t>год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04547" y="1948468"/>
            <a:ext cx="4715724" cy="428490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pPr algn="ctr"/>
            <a:r>
              <a:rPr lang="ru-RU" b="1" dirty="0" smtClean="0">
                <a:latin typeface="+mj-lt"/>
              </a:rPr>
              <a:t>МСП, </a:t>
            </a:r>
            <a:r>
              <a:rPr lang="ru-RU" b="1" dirty="0">
                <a:latin typeface="+mj-lt"/>
              </a:rPr>
              <a:t>подключенные к сетям РСК</a:t>
            </a:r>
          </a:p>
        </p:txBody>
      </p:sp>
      <p:grpSp>
        <p:nvGrpSpPr>
          <p:cNvPr id="3" name="Группа 10"/>
          <p:cNvGrpSpPr/>
          <p:nvPr/>
        </p:nvGrpSpPr>
        <p:grpSpPr>
          <a:xfrm>
            <a:off x="77605" y="2621790"/>
            <a:ext cx="4652687" cy="4575043"/>
            <a:chOff x="89399" y="1593729"/>
            <a:chExt cx="4320927" cy="4976683"/>
          </a:xfrm>
        </p:grpSpPr>
        <p:pic>
          <p:nvPicPr>
            <p:cNvPr id="12" name="Picture 12" descr="http://first-ever.ru/images/2009/11/d181d0b0d0bcd18bd0b9-d0bfd0b5d180d0b2d18bd0b9-d0b2-d0bcd0b8d180d0b5-d181d182d0bed0bcd0b0d182d0bed0bbd0bed0b3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63517" y="3176995"/>
              <a:ext cx="2446809" cy="20057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4" name="Группа 12"/>
            <p:cNvGrpSpPr/>
            <p:nvPr/>
          </p:nvGrpSpPr>
          <p:grpSpPr>
            <a:xfrm>
              <a:off x="693918" y="1593729"/>
              <a:ext cx="2160240" cy="1836022"/>
              <a:chOff x="107504" y="3902458"/>
              <a:chExt cx="2160240" cy="1836022"/>
            </a:xfrm>
          </p:grpSpPr>
          <p:sp>
            <p:nvSpPr>
              <p:cNvPr id="20" name="Прямоугольник 19"/>
              <p:cNvSpPr/>
              <p:nvPr/>
            </p:nvSpPr>
            <p:spPr>
              <a:xfrm>
                <a:off x="107504" y="3902458"/>
                <a:ext cx="2160240" cy="1836022"/>
              </a:xfrm>
              <a:prstGeom prst="rect">
                <a:avLst/>
              </a:prstGeom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ru-RU" sz="1400" b="1" dirty="0" smtClean="0">
                  <a:latin typeface="Tahoma" pitchFamily="34" charset="0"/>
                  <a:cs typeface="Tahoma" pitchFamily="34" charset="0"/>
                </a:endParaRPr>
              </a:p>
            </p:txBody>
          </p:sp>
          <p:pic>
            <p:nvPicPr>
              <p:cNvPr id="21" name="Picture 2" descr="http://www.oko-photo.ru/filesupload/otherfiles/20120807/rio05567.jp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7504" y="3902458"/>
                <a:ext cx="2160240" cy="183602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5" name="Группа 13"/>
            <p:cNvGrpSpPr/>
            <p:nvPr/>
          </p:nvGrpSpPr>
          <p:grpSpPr>
            <a:xfrm>
              <a:off x="89399" y="2924944"/>
              <a:ext cx="2160240" cy="1950048"/>
              <a:chOff x="2384826" y="5114732"/>
              <a:chExt cx="2088232" cy="1590059"/>
            </a:xfrm>
          </p:grpSpPr>
          <p:sp>
            <p:nvSpPr>
              <p:cNvPr id="18" name="Прямоугольник 17"/>
              <p:cNvSpPr/>
              <p:nvPr/>
            </p:nvSpPr>
            <p:spPr>
              <a:xfrm>
                <a:off x="2384826" y="5114732"/>
                <a:ext cx="2088232" cy="1588102"/>
              </a:xfrm>
              <a:prstGeom prst="rect">
                <a:avLst/>
              </a:prstGeom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r>
                  <a:rPr lang="ru-RU" sz="1400" b="1" dirty="0">
                    <a:latin typeface="Tahoma" pitchFamily="34" charset="0"/>
                    <a:cs typeface="Tahoma" pitchFamily="34" charset="0"/>
                  </a:rPr>
                  <a:t/>
                </a:r>
                <a:br>
                  <a:rPr lang="ru-RU" sz="1400" b="1" dirty="0">
                    <a:latin typeface="Tahoma" pitchFamily="34" charset="0"/>
                    <a:cs typeface="Tahoma" pitchFamily="34" charset="0"/>
                  </a:rPr>
                </a:br>
                <a:endParaRPr lang="ru-RU" sz="1400" b="1" dirty="0">
                  <a:latin typeface="Tahoma" pitchFamily="34" charset="0"/>
                  <a:cs typeface="Tahoma" pitchFamily="34" charset="0"/>
                </a:endParaRPr>
              </a:p>
            </p:txBody>
          </p:sp>
          <p:pic>
            <p:nvPicPr>
              <p:cNvPr id="19" name="Picture 8" descr="http://freemarket.kiev.ua/images_message/303/137221/426206/336853.jpg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411760" y="5157192"/>
                <a:ext cx="2061298" cy="15475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" name="Группа 14"/>
            <p:cNvGrpSpPr/>
            <p:nvPr/>
          </p:nvGrpSpPr>
          <p:grpSpPr>
            <a:xfrm>
              <a:off x="860625" y="4620972"/>
              <a:ext cx="2158260" cy="1949440"/>
              <a:chOff x="2557756" y="4179860"/>
              <a:chExt cx="2158260" cy="1949440"/>
            </a:xfrm>
          </p:grpSpPr>
          <p:sp>
            <p:nvSpPr>
              <p:cNvPr id="16" name="Прямоугольник 15"/>
              <p:cNvSpPr/>
              <p:nvPr/>
            </p:nvSpPr>
            <p:spPr>
              <a:xfrm>
                <a:off x="2557756" y="4179860"/>
                <a:ext cx="2158260" cy="1949440"/>
              </a:xfrm>
              <a:prstGeom prst="rect">
                <a:avLst/>
              </a:prstGeom>
              <a:ln w="38100"/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pPr algn="ctr"/>
                <a:endParaRPr lang="ru-RU" sz="1400" b="1" dirty="0">
                  <a:latin typeface="Tahoma" pitchFamily="34" charset="0"/>
                  <a:cs typeface="Tahoma" pitchFamily="34" charset="0"/>
                </a:endParaRPr>
              </a:p>
            </p:txBody>
          </p:sp>
          <p:pic>
            <p:nvPicPr>
              <p:cNvPr id="17" name="Picture 10" descr="http://g2zero.com/uploads/posts/2012-05/1337104787_343377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58760" y="4179860"/>
                <a:ext cx="2157256" cy="194944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7" name="Группа 21"/>
          <p:cNvGrpSpPr/>
          <p:nvPr/>
        </p:nvGrpSpPr>
        <p:grpSpPr>
          <a:xfrm>
            <a:off x="7374869" y="4809258"/>
            <a:ext cx="2357862" cy="1753818"/>
            <a:chOff x="6516216" y="4944982"/>
            <a:chExt cx="2016224" cy="1590698"/>
          </a:xfrm>
        </p:grpSpPr>
        <p:sp>
          <p:nvSpPr>
            <p:cNvPr id="23" name="Прямоугольник 22"/>
            <p:cNvSpPr/>
            <p:nvPr/>
          </p:nvSpPr>
          <p:spPr>
            <a:xfrm>
              <a:off x="6516216" y="4944982"/>
              <a:ext cx="2016224" cy="1590698"/>
            </a:xfrm>
            <a:prstGeom prst="rect">
              <a:avLst/>
            </a:prstGeom>
            <a:ln w="38100"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pPr algn="ctr"/>
              <a:endParaRPr lang="ru-RU" sz="1400" b="1" dirty="0">
                <a:latin typeface="Tahoma" pitchFamily="34" charset="0"/>
                <a:cs typeface="Tahoma" pitchFamily="34" charset="0"/>
              </a:endParaRPr>
            </a:p>
          </p:txBody>
        </p:sp>
        <p:pic>
          <p:nvPicPr>
            <p:cNvPr id="24" name="Picture 16" descr="http://www.pokupayte.ru/wp-content/uploads/2012/09/tpp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16216" y="4944982"/>
              <a:ext cx="2016224" cy="15803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5" name="TextBox 24"/>
          <p:cNvSpPr txBox="1"/>
          <p:nvPr/>
        </p:nvSpPr>
        <p:spPr>
          <a:xfrm>
            <a:off x="6770066" y="4343509"/>
            <a:ext cx="3621002" cy="428490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r>
              <a:rPr lang="ru-RU" b="1" dirty="0">
                <a:latin typeface="+mj-lt"/>
              </a:rPr>
              <a:t>Бюджетные учреждения</a:t>
            </a:r>
          </a:p>
        </p:txBody>
      </p:sp>
      <p:sp>
        <p:nvSpPr>
          <p:cNvPr id="26" name="Выгнутая влево стрелка 25"/>
          <p:cNvSpPr/>
          <p:nvPr/>
        </p:nvSpPr>
        <p:spPr>
          <a:xfrm>
            <a:off x="4083560" y="2082174"/>
            <a:ext cx="1877094" cy="3127516"/>
          </a:xfrm>
          <a:prstGeom prst="curved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7" name="Выгнутая влево стрелка 26"/>
          <p:cNvSpPr/>
          <p:nvPr/>
        </p:nvSpPr>
        <p:spPr>
          <a:xfrm rot="10800000">
            <a:off x="6961410" y="1871693"/>
            <a:ext cx="1877094" cy="3127516"/>
          </a:xfrm>
          <a:prstGeom prst="curvedRightArrow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7" cstate="print"/>
          <a:srcRect b="39107"/>
          <a:stretch>
            <a:fillRect/>
          </a:stretch>
        </p:blipFill>
        <p:spPr bwMode="auto">
          <a:xfrm>
            <a:off x="0" y="0"/>
            <a:ext cx="133032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457468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8953" y="-40257"/>
            <a:ext cx="9334447" cy="1260212"/>
          </a:xfrm>
        </p:spPr>
        <p:txBody>
          <a:bodyPr/>
          <a:lstStyle/>
          <a:p>
            <a:pPr>
              <a:defRPr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30 млрд. убытков (51%) от ликвидации </a:t>
            </a:r>
            <a:b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последней мили сконцентрированы в 15 регионах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291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339499561"/>
              </p:ext>
            </p:extLst>
          </p:nvPr>
        </p:nvGraphicFramePr>
        <p:xfrm>
          <a:off x="1" y="1480747"/>
          <a:ext cx="5484080" cy="5091601"/>
        </p:xfrm>
        <a:graphic>
          <a:graphicData uri="http://schemas.openxmlformats.org/presentationml/2006/ole">
            <p:oleObj spid="_x0000_s2050" name="Диаграмма" r:id="rId3" imgW="6267450" imgH="6172200" progId="Excel.Chart.8">
              <p:link updateAutomatic="1"/>
            </p:oleObj>
          </a:graphicData>
        </a:graphic>
      </p:graphicFrame>
      <p:graphicFrame>
        <p:nvGraphicFramePr>
          <p:cNvPr id="1229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549974743"/>
              </p:ext>
            </p:extLst>
          </p:nvPr>
        </p:nvGraphicFramePr>
        <p:xfrm>
          <a:off x="5209319" y="1480748"/>
          <a:ext cx="5200038" cy="5096851"/>
        </p:xfrm>
        <a:graphic>
          <a:graphicData uri="http://schemas.openxmlformats.org/presentationml/2006/ole">
            <p:oleObj spid="_x0000_s2051" name="Диаграмма" r:id="rId3" imgW="6267450" imgH="6172200" progId="Excel.Chart.8">
              <p:link updateAutomatic="1"/>
            </p:oleObj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rcRect b="39107"/>
          <a:stretch>
            <a:fillRect/>
          </a:stretch>
        </p:blipFill>
        <p:spPr bwMode="auto">
          <a:xfrm>
            <a:off x="0" y="0"/>
            <a:ext cx="133032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5764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1489" y="128593"/>
            <a:ext cx="8127088" cy="843726"/>
          </a:xfrm>
        </p:spPr>
        <p:txBody>
          <a:bodyPr/>
          <a:lstStyle/>
          <a:p>
            <a:pPr>
              <a:defRPr/>
            </a:pP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Предлагаемые Правительством РФ решения для сглаживания последствий отмены механизма «последней мили»</a:t>
            </a:r>
            <a:endParaRPr lang="ru-RU" sz="24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837" y="6430574"/>
            <a:ext cx="9837557" cy="806885"/>
          </a:xfrm>
          <a:prstGeom prst="rect">
            <a:avLst/>
          </a:prstGeom>
        </p:spPr>
        <p:txBody>
          <a:bodyPr lIns="104306" tIns="52153" rIns="104306" bIns="52153">
            <a:normAutofit/>
          </a:bodyPr>
          <a:lstStyle/>
          <a:p>
            <a:pPr>
              <a:buFont typeface="Arial" pitchFamily="34" charset="0"/>
              <a:buChar char="•"/>
              <a:defRPr/>
            </a:pPr>
            <a:endParaRPr lang="ru-RU" sz="1600" dirty="0">
              <a:latin typeface="+mj-lt"/>
              <a:cs typeface="Franklin Gothic Book"/>
            </a:endParaRPr>
          </a:p>
        </p:txBody>
      </p:sp>
      <p:sp>
        <p:nvSpPr>
          <p:cNvPr id="11" name="Скругленный прямоугольник 4"/>
          <p:cNvSpPr/>
          <p:nvPr/>
        </p:nvSpPr>
        <p:spPr bwMode="auto">
          <a:xfrm>
            <a:off x="306140" y="1188343"/>
            <a:ext cx="10278010" cy="933472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68580" tIns="68580" rIns="68580" bIns="68580" spcCol="1270" anchor="ctr"/>
          <a:lstStyle/>
          <a:p>
            <a:pPr algn="ctr" defTabSz="912674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1. Дополнительное повышение тарифов на </a:t>
            </a:r>
            <a:r>
              <a:rPr lang="ru-RU" sz="2000" b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электроэнергию (</a:t>
            </a:r>
            <a:r>
              <a:rPr lang="ru-RU" sz="20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сверх прогноза Минэкономразвития)</a:t>
            </a:r>
          </a:p>
        </p:txBody>
      </p:sp>
      <p:sp>
        <p:nvSpPr>
          <p:cNvPr id="21" name="Скругленный прямоугольник 4"/>
          <p:cNvSpPr/>
          <p:nvPr/>
        </p:nvSpPr>
        <p:spPr bwMode="auto">
          <a:xfrm>
            <a:off x="315673" y="2268463"/>
            <a:ext cx="10287611" cy="123851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68580" tIns="68580" rIns="68580" bIns="68580" spcCol="1270" anchor="ctr"/>
          <a:lstStyle/>
          <a:p>
            <a:pPr algn="ctr" defTabSz="912674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2. Введение социальной нормы потребления э</a:t>
            </a:r>
            <a:r>
              <a:rPr lang="en-US" sz="20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0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э с установлением  экономически обоснованных тарифов при потреблении сверх социальной нормы</a:t>
            </a:r>
          </a:p>
        </p:txBody>
      </p:sp>
      <p:sp>
        <p:nvSpPr>
          <p:cNvPr id="25" name="Скругленный прямоугольник 4"/>
          <p:cNvSpPr/>
          <p:nvPr/>
        </p:nvSpPr>
        <p:spPr bwMode="auto">
          <a:xfrm>
            <a:off x="302402" y="3636615"/>
            <a:ext cx="10300882" cy="121820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68580" tIns="68580" rIns="68580" bIns="68580" spcCol="1270" anchor="ctr"/>
          <a:lstStyle/>
          <a:p>
            <a:pPr algn="ctr" defTabSz="912674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3. Исключение из «котловой выручки» затрат на </a:t>
            </a:r>
            <a:r>
              <a:rPr lang="ru-RU" sz="2000" b="1" dirty="0" err="1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моносети</a:t>
            </a:r>
            <a:r>
              <a:rPr lang="ru-RU" sz="2000" b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сокращение числа ТСО</a:t>
            </a:r>
            <a:endParaRPr lang="ru-RU" sz="2000" b="1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Скругленный прямоугольник 4"/>
          <p:cNvSpPr/>
          <p:nvPr/>
        </p:nvSpPr>
        <p:spPr bwMode="auto">
          <a:xfrm>
            <a:off x="309985" y="5004767"/>
            <a:ext cx="10293299" cy="111300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68580" tIns="68580" rIns="68580" bIns="68580" spcCol="1270" anchor="ctr"/>
          <a:lstStyle/>
          <a:p>
            <a:pPr algn="ctr" defTabSz="912674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4. Сокращение затрат сетей, включая инвестиционную </a:t>
            </a:r>
            <a:r>
              <a:rPr lang="ru-RU" sz="2000" b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программу, введение механизма </a:t>
            </a:r>
            <a:r>
              <a:rPr lang="ru-RU" sz="2000" b="1" dirty="0" err="1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бенчмаркинга</a:t>
            </a:r>
            <a:endParaRPr lang="ru-RU" sz="2000" b="1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4"/>
          <p:cNvSpPr/>
          <p:nvPr/>
        </p:nvSpPr>
        <p:spPr bwMode="auto">
          <a:xfrm>
            <a:off x="306140" y="6268030"/>
            <a:ext cx="10293299" cy="111300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68580" tIns="68580" rIns="68580" bIns="68580" spcCol="1270" anchor="ctr"/>
          <a:lstStyle/>
          <a:p>
            <a:pPr algn="ctr" defTabSz="912674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5. Дифференциация тарифов ФСК ЕЭС для сетей и для потребителей</a:t>
            </a:r>
            <a:endParaRPr lang="ru-RU" sz="2000" b="1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15029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50356" y="1620391"/>
            <a:ext cx="571504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3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sz="3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sz="3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sz="3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ru-RU" sz="3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3000" b="1" dirty="0" smtClean="0">
                <a:solidFill>
                  <a:schemeClr val="tx2">
                    <a:lumMod val="75000"/>
                  </a:schemeClr>
                </a:solidFill>
              </a:rPr>
              <a:t>СПАСИБО ЗА ВНИМАНИЕ!</a:t>
            </a:r>
          </a:p>
          <a:p>
            <a:pPr algn="ctr"/>
            <a:endParaRPr lang="ru-RU" sz="3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3000" b="1" dirty="0" smtClean="0">
                <a:solidFill>
                  <a:schemeClr val="tx2">
                    <a:lumMod val="75000"/>
                  </a:schemeClr>
                </a:solidFill>
              </a:rPr>
              <a:t>СПАСИБО ЗА ДОВЕРИЕ!</a:t>
            </a:r>
          </a:p>
          <a:p>
            <a:pPr algn="ctr"/>
            <a:endParaRPr lang="ru-RU" sz="3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ru-RU" sz="3000" b="1" dirty="0" smtClean="0">
                <a:solidFill>
                  <a:schemeClr val="tx2">
                    <a:lumMod val="75000"/>
                  </a:schemeClr>
                </a:solidFill>
              </a:rPr>
              <a:t>УСПЕХОВ И ПРОЦВЕТАНИЯ!</a:t>
            </a:r>
            <a:endParaRPr lang="ru-RU" sz="3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5" name="Picture 2" descr="BLANK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26220" y="1476375"/>
            <a:ext cx="8496944" cy="16484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52699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1314252" y="324247"/>
            <a:ext cx="8731180" cy="972351"/>
          </a:xfrm>
        </p:spPr>
        <p:txBody>
          <a:bodyPr/>
          <a:lstStyle/>
          <a:p>
            <a:pPr algn="just"/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</a:rPr>
              <a:t>По результатам исследований «ОПОРЫ РОССИИ» доступность энергетической инфраструктуры много лет входит в десятку наиболее злободневных вопросов для МСП</a:t>
            </a:r>
            <a:endParaRPr lang="ru-RU" sz="2500" dirty="0"/>
          </a:p>
        </p:txBody>
      </p:sp>
      <p:pic>
        <p:nvPicPr>
          <p:cNvPr id="39" name="Picture 7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42244" y="1764407"/>
            <a:ext cx="3561730" cy="5203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2"/>
          <p:cNvPicPr preferRelativeResize="0">
            <a:picLocks noChangeAspect="1" noChangeArrowheads="1"/>
          </p:cNvPicPr>
          <p:nvPr>
            <p:custDataLst>
              <p:tags r:id="rId1"/>
            </p:custDataLst>
          </p:nvPr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0000"/>
          <a:stretch/>
        </p:blipFill>
        <p:spPr bwMode="auto">
          <a:xfrm>
            <a:off x="5130676" y="1908423"/>
            <a:ext cx="3960440" cy="5533768"/>
          </a:xfrm>
          <a:prstGeom prst="rect">
            <a:avLst/>
          </a:prstGeom>
          <a:noFill/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" name="Рисунок 5"/>
          <p:cNvPicPr>
            <a:picLocks noChangeAspect="1"/>
          </p:cNvPicPr>
          <p:nvPr/>
        </p:nvPicPr>
        <p:blipFill>
          <a:blip r:embed="rId5" cstate="print"/>
          <a:srcRect b="39107"/>
          <a:stretch>
            <a:fillRect/>
          </a:stretch>
        </p:blipFill>
        <p:spPr bwMode="auto">
          <a:xfrm>
            <a:off x="0" y="0"/>
            <a:ext cx="133032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1458268" y="324247"/>
            <a:ext cx="8424936" cy="684319"/>
          </a:xfrm>
        </p:spPr>
        <p:txBody>
          <a:bodyPr/>
          <a:lstStyle/>
          <a:p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</a:rPr>
              <a:t>Недоступность энергетической инфраструктуры в России по данным Всемирного Банка </a:t>
            </a:r>
            <a:endParaRPr lang="ru-RU" sz="2500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86353605"/>
              </p:ext>
            </p:extLst>
          </p:nvPr>
        </p:nvGraphicFramePr>
        <p:xfrm>
          <a:off x="7489840" y="1137425"/>
          <a:ext cx="2757904" cy="30969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3198"/>
                <a:gridCol w="924706"/>
              </a:tblGrid>
              <a:tr h="36839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bg1"/>
                          </a:solidFill>
                        </a:rPr>
                        <a:t>Страна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2E67B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bg1"/>
                          </a:solidFill>
                        </a:rPr>
                        <a:t>Рейтинг</a:t>
                      </a:r>
                      <a:endParaRPr lang="ru-RU" sz="14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2E67B1"/>
                    </a:solidFill>
                  </a:tcPr>
                </a:tc>
              </a:tr>
              <a:tr h="36839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Ирландия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</a:t>
                      </a:r>
                      <a:endParaRPr lang="ru-RU" sz="1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</a:tr>
              <a:tr h="36839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Германия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2E67B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2</a:t>
                      </a:r>
                      <a:endParaRPr lang="ru-RU" sz="1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E67B1"/>
                    </a:solidFill>
                  </a:tcPr>
                </a:tc>
              </a:tr>
              <a:tr h="36839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Республика Корея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3</a:t>
                      </a:r>
                      <a:endParaRPr lang="ru-RU" sz="1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6839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…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2E67B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E67B1"/>
                    </a:solidFill>
                  </a:tcPr>
                </a:tc>
              </a:tr>
              <a:tr h="36839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Мадагаскар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183</a:t>
                      </a:r>
                      <a:endParaRPr lang="ru-RU" sz="1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9306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rgbClr val="FF0000"/>
                          </a:solidFill>
                        </a:rPr>
                        <a:t>Российская</a:t>
                      </a:r>
                      <a:r>
                        <a:rPr lang="ru-RU" sz="1400" b="1" baseline="0" dirty="0" smtClean="0">
                          <a:solidFill>
                            <a:srgbClr val="FF0000"/>
                          </a:solidFill>
                        </a:rPr>
                        <a:t> Федерация</a:t>
                      </a:r>
                      <a:endParaRPr lang="ru-RU" sz="1400" b="1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2E67B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rgbClr val="FF0000"/>
                          </a:solidFill>
                        </a:rPr>
                        <a:t>184</a:t>
                      </a:r>
                      <a:endParaRPr lang="ru-RU" sz="1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E67B1"/>
                    </a:solidFill>
                  </a:tcPr>
                </a:tc>
              </a:tr>
              <a:tr h="368396"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Бангладеш</a:t>
                      </a:r>
                      <a:endParaRPr lang="ru-RU" sz="1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185</a:t>
                      </a:r>
                      <a:endParaRPr lang="ru-RU" sz="140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1" name="Прямоугольник 1"/>
          <p:cNvSpPr>
            <a:spLocks noChangeArrowheads="1"/>
          </p:cNvSpPr>
          <p:nvPr/>
        </p:nvSpPr>
        <p:spPr bwMode="auto">
          <a:xfrm>
            <a:off x="203164" y="6206134"/>
            <a:ext cx="1028707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ru-RU" sz="1800" b="1" dirty="0" smtClean="0"/>
              <a:t>Вывод Всемирного банка по России: </a:t>
            </a:r>
            <a:r>
              <a:rPr lang="ru-RU" sz="1800" b="1" dirty="0" smtClean="0">
                <a:solidFill>
                  <a:srgbClr val="FF0000"/>
                </a:solidFill>
              </a:rPr>
              <a:t>СЛОЖНО</a:t>
            </a:r>
            <a:r>
              <a:rPr lang="ru-RU" sz="1800" b="1" dirty="0" smtClean="0"/>
              <a:t> (10 процедур), </a:t>
            </a:r>
            <a:r>
              <a:rPr lang="ru-RU" sz="1800" b="1" dirty="0" smtClean="0">
                <a:solidFill>
                  <a:srgbClr val="FF0000"/>
                </a:solidFill>
              </a:rPr>
              <a:t>ДОЛГО</a:t>
            </a:r>
            <a:r>
              <a:rPr lang="ru-RU" sz="1800" b="1" dirty="0" smtClean="0"/>
              <a:t> (281 день), </a:t>
            </a:r>
            <a:r>
              <a:rPr lang="ru-RU" sz="1800" b="1" dirty="0" smtClean="0">
                <a:solidFill>
                  <a:srgbClr val="FF0000"/>
                </a:solidFill>
              </a:rPr>
              <a:t>ДОРОГО</a:t>
            </a:r>
            <a:r>
              <a:rPr lang="ru-RU" sz="1800" b="1" dirty="0" smtClean="0"/>
              <a:t> (1852% от ВВП/население –  более 6,0 млн. рублей)</a:t>
            </a:r>
          </a:p>
        </p:txBody>
      </p:sp>
      <p:graphicFrame>
        <p:nvGraphicFramePr>
          <p:cNvPr id="15" name="Object 96"/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xmlns="" val="1726370928"/>
              </p:ext>
            </p:extLst>
          </p:nvPr>
        </p:nvGraphicFramePr>
        <p:xfrm>
          <a:off x="6353104" y="5153835"/>
          <a:ext cx="3260725" cy="984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0"/>
          </a:graphicData>
        </a:graphic>
      </p:graphicFrame>
      <p:sp>
        <p:nvSpPr>
          <p:cNvPr id="17" name="Text Placeholder 2"/>
          <p:cNvSpPr>
            <a:spLocks noGrp="1"/>
          </p:cNvSpPr>
          <p:nvPr>
            <p:custDataLst>
              <p:tags r:id="rId2"/>
            </p:custDataLst>
          </p:nvPr>
        </p:nvSpPr>
        <p:spPr bwMode="auto">
          <a:xfrm>
            <a:off x="6124504" y="5729760"/>
            <a:ext cx="2095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6363" indent="-2317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8988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</a:pPr>
            <a:fld id="{87EA8F11-421B-4294-B449-CB3919CFF6B8}" type="datetime'''''2''''''''''0''''''0'''''''''''''''">
              <a:rPr lang="en-US" sz="1000" b="0" smtClean="0"/>
              <a:pPr algn="r">
                <a:spcBef>
                  <a:spcPct val="0"/>
                </a:spcBef>
              </a:pPr>
              <a:t>200</a:t>
            </a:fld>
            <a:endParaRPr lang="ru-RU" sz="1000" b="0" dirty="0" smtClean="0">
              <a:latin typeface="Arial"/>
              <a:sym typeface="Arial"/>
            </a:endParaRPr>
          </a:p>
        </p:txBody>
      </p:sp>
      <p:sp>
        <p:nvSpPr>
          <p:cNvPr id="18" name="Text Placeholder 2"/>
          <p:cNvSpPr>
            <a:spLocks noGrp="1"/>
          </p:cNvSpPr>
          <p:nvPr>
            <p:custDataLst>
              <p:tags r:id="rId3"/>
            </p:custDataLst>
          </p:nvPr>
        </p:nvSpPr>
        <p:spPr bwMode="auto">
          <a:xfrm>
            <a:off x="6124504" y="5310660"/>
            <a:ext cx="2095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6363" indent="-2317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8988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</a:pPr>
            <a:fld id="{EE9E63A7-D51F-400E-8901-F2B08CB559ED}" type="datetime'''''''''''''''''1''''''''''0''''''0'">
              <a:rPr lang="en-US" sz="1000" b="0" smtClean="0"/>
              <a:pPr algn="r">
                <a:spcBef>
                  <a:spcPct val="0"/>
                </a:spcBef>
              </a:pPr>
              <a:t>100</a:t>
            </a:fld>
            <a:endParaRPr lang="ru-RU" sz="1000" b="0" dirty="0" smtClean="0">
              <a:latin typeface="Arial"/>
              <a:sym typeface="Arial"/>
            </a:endParaRPr>
          </a:p>
        </p:txBody>
      </p:sp>
      <p:sp>
        <p:nvSpPr>
          <p:cNvPr id="19" name="Text Placeholder 2"/>
          <p:cNvSpPr>
            <a:spLocks noGrp="1"/>
          </p:cNvSpPr>
          <p:nvPr>
            <p:custDataLst>
              <p:tags r:id="rId4"/>
            </p:custDataLst>
          </p:nvPr>
        </p:nvSpPr>
        <p:spPr bwMode="auto">
          <a:xfrm>
            <a:off x="6264204" y="4891560"/>
            <a:ext cx="698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6363" indent="-2317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8988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spcBef>
                <a:spcPct val="0"/>
              </a:spcBef>
            </a:pPr>
            <a:fld id="{B37DEE58-CE24-4C80-A24A-45E0F5292E02}" type="datetime'''''''''0'''''''''''''''''''''''''''''''">
              <a:rPr lang="en-US" sz="1000" b="0" smtClean="0"/>
              <a:pPr algn="r">
                <a:spcBef>
                  <a:spcPct val="0"/>
                </a:spcBef>
              </a:pPr>
              <a:t>0</a:t>
            </a:fld>
            <a:endParaRPr lang="ru-RU" sz="1000" b="0" dirty="0" smtClean="0">
              <a:latin typeface="Arial"/>
              <a:sym typeface="Arial"/>
            </a:endParaRPr>
          </a:p>
        </p:txBody>
      </p:sp>
      <p:sp>
        <p:nvSpPr>
          <p:cNvPr id="20" name="Text Placeholder 2"/>
          <p:cNvSpPr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7334179" y="4966510"/>
            <a:ext cx="279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6363" indent="-2317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8988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fld id="{2CD6C25B-2B4C-41BF-81E9-CC0290481A5B}" type="datetime'''''''''2''0''''''''''1''''''''4'''''">
              <a:rPr lang="en-US" sz="1000" b="0" smtClean="0"/>
              <a:pPr algn="ctr">
                <a:spcBef>
                  <a:spcPct val="0"/>
                </a:spcBef>
              </a:pPr>
              <a:t>2014</a:t>
            </a:fld>
            <a:endParaRPr lang="ru-RU" sz="1000" b="0" dirty="0" smtClean="0">
              <a:latin typeface="Arial"/>
              <a:sym typeface="Arial"/>
            </a:endParaRPr>
          </a:p>
        </p:txBody>
      </p:sp>
      <p:sp>
        <p:nvSpPr>
          <p:cNvPr id="21" name="Text Placeholder 2"/>
          <p:cNvSpPr>
            <a:spLocks noGrp="1"/>
          </p:cNvSpPr>
          <p:nvPr>
            <p:custDataLst>
              <p:tags r:id="rId6"/>
            </p:custDataLst>
          </p:nvPr>
        </p:nvSpPr>
        <p:spPr bwMode="auto">
          <a:xfrm>
            <a:off x="9420154" y="4966510"/>
            <a:ext cx="279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6363" indent="-2317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8988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fld id="{210A38CE-6EAA-49C0-92AD-41895B2635DC}" type="datetime'''''''''''''''''''''2''''''''''''''''''''''0''''1''8'''''">
              <a:rPr lang="en-US" sz="1000" smtClean="0"/>
              <a:pPr algn="ctr">
                <a:spcBef>
                  <a:spcPct val="0"/>
                </a:spcBef>
              </a:pPr>
              <a:t>2018</a:t>
            </a:fld>
            <a:endParaRPr lang="ru-RU" sz="1000" dirty="0" smtClean="0">
              <a:latin typeface="Arial"/>
              <a:sym typeface="Arial"/>
            </a:endParaRPr>
          </a:p>
        </p:txBody>
      </p:sp>
      <p:sp>
        <p:nvSpPr>
          <p:cNvPr id="22" name="Text Placeholder 2"/>
          <p:cNvSpPr>
            <a:spLocks noGrp="1"/>
          </p:cNvSpPr>
          <p:nvPr>
            <p:custDataLst>
              <p:tags r:id="rId7"/>
            </p:custDataLst>
          </p:nvPr>
        </p:nvSpPr>
        <p:spPr bwMode="auto">
          <a:xfrm>
            <a:off x="8896279" y="4966510"/>
            <a:ext cx="279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6363" indent="-2317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8988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fld id="{0034A327-C1EF-43C6-9F8B-E2840B6B3AD8}" type="datetime'''''''''''''''''''''''''''''2''01''''''''''7'''''''''''">
              <a:rPr lang="en-US" sz="1000" b="0" smtClean="0"/>
              <a:pPr algn="ctr">
                <a:spcBef>
                  <a:spcPct val="0"/>
                </a:spcBef>
              </a:pPr>
              <a:t>2017</a:t>
            </a:fld>
            <a:endParaRPr lang="ru-RU" sz="1000" b="0" dirty="0" smtClean="0">
              <a:latin typeface="Arial"/>
              <a:sym typeface="Arial"/>
            </a:endParaRPr>
          </a:p>
        </p:txBody>
      </p:sp>
      <p:sp>
        <p:nvSpPr>
          <p:cNvPr id="23" name="Text Placeholder 2"/>
          <p:cNvSpPr>
            <a:spLocks noGrp="1"/>
          </p:cNvSpPr>
          <p:nvPr>
            <p:custDataLst>
              <p:tags r:id="rId8"/>
            </p:custDataLst>
          </p:nvPr>
        </p:nvSpPr>
        <p:spPr bwMode="auto">
          <a:xfrm>
            <a:off x="8381929" y="4966510"/>
            <a:ext cx="279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6363" indent="-2317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8988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fld id="{6189B7DF-DE55-42C6-BB28-F8610BC14AAE}" type="datetime'''''''''''2''''''''''''''''01''''''''6'''''''''''''''''''''">
              <a:rPr lang="en-US" sz="1000" b="0" smtClean="0"/>
              <a:pPr algn="ctr">
                <a:spcBef>
                  <a:spcPct val="0"/>
                </a:spcBef>
              </a:pPr>
              <a:t>2016</a:t>
            </a:fld>
            <a:endParaRPr lang="ru-RU" sz="1000" b="0" dirty="0" smtClean="0">
              <a:latin typeface="Arial"/>
              <a:sym typeface="Arial"/>
            </a:endParaRPr>
          </a:p>
        </p:txBody>
      </p:sp>
      <p:sp>
        <p:nvSpPr>
          <p:cNvPr id="24" name="Text Placeholder 2"/>
          <p:cNvSpPr>
            <a:spLocks noGrp="1"/>
          </p:cNvSpPr>
          <p:nvPr>
            <p:custDataLst>
              <p:tags r:id="rId9"/>
            </p:custDataLst>
          </p:nvPr>
        </p:nvSpPr>
        <p:spPr bwMode="auto">
          <a:xfrm>
            <a:off x="7858054" y="4966510"/>
            <a:ext cx="279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6363" indent="-2317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8988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fld id="{C1B22786-CFF9-4576-A758-97974A2AF707}" type="datetime'''''2''''''''''''''''''''''0''''''''''''''''''1''''''''5'''">
              <a:rPr lang="en-US" sz="1000" b="0" smtClean="0"/>
              <a:pPr algn="ctr">
                <a:spcBef>
                  <a:spcPct val="0"/>
                </a:spcBef>
              </a:pPr>
              <a:t>2015</a:t>
            </a:fld>
            <a:endParaRPr lang="ru-RU" sz="1000" b="0" dirty="0" smtClean="0">
              <a:latin typeface="Arial"/>
              <a:sym typeface="Arial"/>
            </a:endParaRPr>
          </a:p>
        </p:txBody>
      </p:sp>
      <p:sp>
        <p:nvSpPr>
          <p:cNvPr id="25" name="Text Placeholder 2"/>
          <p:cNvSpPr>
            <a:spLocks noGrp="1"/>
          </p:cNvSpPr>
          <p:nvPr>
            <p:custDataLst>
              <p:tags r:id="rId10"/>
            </p:custDataLst>
          </p:nvPr>
        </p:nvSpPr>
        <p:spPr bwMode="auto">
          <a:xfrm>
            <a:off x="7902504" y="5552297"/>
            <a:ext cx="1905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5400" tIns="0" rIns="2540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6363" indent="-2317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8988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sz="1000" b="0" dirty="0" smtClean="0"/>
              <a:t>60</a:t>
            </a:r>
            <a:endParaRPr lang="ru-RU" sz="1000" b="0" dirty="0" smtClean="0">
              <a:latin typeface="Arial"/>
              <a:sym typeface="Arial"/>
            </a:endParaRPr>
          </a:p>
        </p:txBody>
      </p:sp>
      <p:sp>
        <p:nvSpPr>
          <p:cNvPr id="26" name="Text Placeholder 2"/>
          <p:cNvSpPr>
            <a:spLocks noGrp="1"/>
          </p:cNvSpPr>
          <p:nvPr>
            <p:custDataLst>
              <p:tags r:id="rId11"/>
            </p:custDataLst>
          </p:nvPr>
        </p:nvSpPr>
        <p:spPr bwMode="auto">
          <a:xfrm>
            <a:off x="6819829" y="4697885"/>
            <a:ext cx="279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6363" indent="-2317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8988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fld id="{921B5DFC-71C6-4AA7-8B4E-D856F529D6F5}" type="datetime'''2''''''01''''''''''''''''''''3'''''''''">
              <a:rPr lang="en-US" sz="1000" b="0" smtClean="0"/>
              <a:pPr algn="ctr">
                <a:spcBef>
                  <a:spcPct val="0"/>
                </a:spcBef>
              </a:pPr>
              <a:t>2013</a:t>
            </a:fld>
            <a:endParaRPr lang="ru-RU" sz="1000" b="0" dirty="0" smtClean="0">
              <a:latin typeface="Arial"/>
              <a:sym typeface="Arial"/>
            </a:endParaRPr>
          </a:p>
        </p:txBody>
      </p:sp>
      <p:sp>
        <p:nvSpPr>
          <p:cNvPr id="27" name="Text Placeholder 2"/>
          <p:cNvSpPr>
            <a:spLocks noGrp="1"/>
          </p:cNvSpPr>
          <p:nvPr>
            <p:custDataLst>
              <p:tags r:id="rId12"/>
            </p:custDataLst>
          </p:nvPr>
        </p:nvSpPr>
        <p:spPr bwMode="auto">
          <a:xfrm>
            <a:off x="6295954" y="4697885"/>
            <a:ext cx="2794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b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6363" indent="-2317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8988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fld id="{4C4C5C45-351C-46C8-8B25-2C116EF41A01}" type="datetime'''''''''''''''''''''''2''''''0''''''1''''''2'">
              <a:rPr lang="en-US" sz="1000" b="0" smtClean="0"/>
              <a:pPr algn="ctr">
                <a:spcBef>
                  <a:spcPct val="0"/>
                </a:spcBef>
              </a:pPr>
              <a:t>2012</a:t>
            </a:fld>
            <a:endParaRPr lang="ru-RU" sz="1000" b="0" dirty="0" smtClean="0">
              <a:latin typeface="Arial"/>
              <a:sym typeface="Arial"/>
            </a:endParaRPr>
          </a:p>
        </p:txBody>
      </p:sp>
      <p:sp>
        <p:nvSpPr>
          <p:cNvPr id="28" name="Text Placeholder 2"/>
          <p:cNvSpPr>
            <a:spLocks noGrp="1"/>
          </p:cNvSpPr>
          <p:nvPr>
            <p:custDataLst>
              <p:tags r:id="rId13"/>
            </p:custDataLst>
          </p:nvPr>
        </p:nvSpPr>
        <p:spPr bwMode="auto">
          <a:xfrm>
            <a:off x="9464604" y="5399897"/>
            <a:ext cx="1905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5400" tIns="0" rIns="2540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6363" indent="-2317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8988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fld id="{4B95BACC-CACF-418B-8CE8-189A1DEE2C7A}" type="datetime'''''''''''''''2''''''''''''''''''''0'''''''''">
              <a:rPr lang="en-US" sz="1000" smtClean="0"/>
              <a:pPr algn="ctr">
                <a:spcBef>
                  <a:spcPct val="0"/>
                </a:spcBef>
              </a:pPr>
              <a:t>20</a:t>
            </a:fld>
            <a:endParaRPr lang="ru-RU" sz="1000" dirty="0" smtClean="0">
              <a:latin typeface="Arial"/>
              <a:sym typeface="Arial"/>
            </a:endParaRPr>
          </a:p>
        </p:txBody>
      </p:sp>
      <p:sp>
        <p:nvSpPr>
          <p:cNvPr id="29" name="Text Placeholder 2"/>
          <p:cNvSpPr>
            <a:spLocks noGrp="1"/>
          </p:cNvSpPr>
          <p:nvPr>
            <p:custDataLst>
              <p:tags r:id="rId14"/>
            </p:custDataLst>
          </p:nvPr>
        </p:nvSpPr>
        <p:spPr bwMode="auto">
          <a:xfrm>
            <a:off x="8940729" y="5542772"/>
            <a:ext cx="1905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5400" tIns="0" rIns="2540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6363" indent="-2317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8988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fld id="{471B1A8A-986C-4571-99E8-A545E99FFF6E}" type="datetime'''''''''''''''''''''''''5''''''''''''''4'''">
              <a:rPr lang="en-US" sz="1000" b="0" smtClean="0"/>
              <a:pPr algn="ctr">
                <a:spcBef>
                  <a:spcPct val="0"/>
                </a:spcBef>
              </a:pPr>
              <a:t>54</a:t>
            </a:fld>
            <a:endParaRPr lang="ru-RU" sz="1000" b="0" dirty="0" smtClean="0">
              <a:latin typeface="Arial"/>
              <a:sym typeface="Arial"/>
            </a:endParaRPr>
          </a:p>
        </p:txBody>
      </p:sp>
      <p:sp>
        <p:nvSpPr>
          <p:cNvPr id="30" name="Text Placeholder 2"/>
          <p:cNvSpPr>
            <a:spLocks noGrp="1"/>
          </p:cNvSpPr>
          <p:nvPr>
            <p:custDataLst>
              <p:tags r:id="rId15"/>
            </p:custDataLst>
          </p:nvPr>
        </p:nvSpPr>
        <p:spPr bwMode="auto">
          <a:xfrm>
            <a:off x="8426379" y="5552297"/>
            <a:ext cx="19050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5400" tIns="0" rIns="2540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6363" indent="-2317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8988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fld id="{55BC62F2-ECEF-4E45-90CF-34AF7EC1734F}" type="datetime'5''''6'''''''''''''''''''''''''''''''''''''''''''">
              <a:rPr lang="en-US" sz="1000" b="0" smtClean="0"/>
              <a:pPr algn="ctr">
                <a:spcBef>
                  <a:spcPct val="0"/>
                </a:spcBef>
              </a:pPr>
              <a:t>56</a:t>
            </a:fld>
            <a:endParaRPr lang="ru-RU" sz="1000" b="0" dirty="0" smtClean="0">
              <a:latin typeface="Arial"/>
              <a:sym typeface="Arial"/>
            </a:endParaRPr>
          </a:p>
        </p:txBody>
      </p:sp>
      <p:sp>
        <p:nvSpPr>
          <p:cNvPr id="31" name="Text Placeholder 2"/>
          <p:cNvSpPr>
            <a:spLocks noGrp="1"/>
          </p:cNvSpPr>
          <p:nvPr>
            <p:custDataLst>
              <p:tags r:id="rId16"/>
            </p:custDataLst>
          </p:nvPr>
        </p:nvSpPr>
        <p:spPr bwMode="auto">
          <a:xfrm>
            <a:off x="7343704" y="5790422"/>
            <a:ext cx="2603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5400" tIns="0" rIns="2540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6363" indent="-2317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8988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fld id="{28C2B8F9-7AEB-46B1-AFF1-A14286CA6FED}" type="datetime'''''''''''''''''''''''''''''1''1''''''''''3'''''''''''''''''''">
              <a:rPr lang="en-US" sz="1000" b="0" smtClean="0"/>
              <a:pPr algn="ctr">
                <a:spcBef>
                  <a:spcPct val="0"/>
                </a:spcBef>
              </a:pPr>
              <a:t>113</a:t>
            </a:fld>
            <a:endParaRPr lang="ru-RU" sz="1000" b="0" dirty="0" smtClean="0">
              <a:latin typeface="Arial"/>
              <a:sym typeface="Arial"/>
            </a:endParaRPr>
          </a:p>
        </p:txBody>
      </p:sp>
      <p:sp>
        <p:nvSpPr>
          <p:cNvPr id="32" name="Text Placeholder 2"/>
          <p:cNvSpPr>
            <a:spLocks noGrp="1"/>
          </p:cNvSpPr>
          <p:nvPr>
            <p:custDataLst>
              <p:tags r:id="rId17"/>
            </p:custDataLst>
          </p:nvPr>
        </p:nvSpPr>
        <p:spPr bwMode="auto">
          <a:xfrm>
            <a:off x="6829354" y="5788497"/>
            <a:ext cx="2603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5400" tIns="0" rIns="2540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6363" indent="-2317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8988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sz="1000" b="0" dirty="0" smtClean="0">
                <a:latin typeface="Arial"/>
                <a:sym typeface="Arial"/>
              </a:rPr>
              <a:t>184</a:t>
            </a:r>
          </a:p>
        </p:txBody>
      </p:sp>
      <p:sp>
        <p:nvSpPr>
          <p:cNvPr id="33" name="Text Placeholder 2"/>
          <p:cNvSpPr>
            <a:spLocks noGrp="1"/>
          </p:cNvSpPr>
          <p:nvPr>
            <p:custDataLst>
              <p:tags r:id="rId18"/>
            </p:custDataLst>
          </p:nvPr>
        </p:nvSpPr>
        <p:spPr bwMode="auto">
          <a:xfrm>
            <a:off x="6467404" y="5817072"/>
            <a:ext cx="260350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25400" tIns="0" rIns="25400" bIns="0" numCol="1" anchor="t" anchorCtr="0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spcBef>
                <a:spcPct val="2000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6363" indent="-231775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8988" indent="-230188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fld id="{52A528CD-7D49-4D90-B6ED-916ABD28D56A}" type="datetime'''''''''''18''3'''''''''''''''''''''''''''''''''''''''''">
              <a:rPr lang="en-US" sz="1000" b="0" smtClean="0"/>
              <a:pPr algn="ctr">
                <a:spcBef>
                  <a:spcPct val="0"/>
                </a:spcBef>
              </a:pPr>
              <a:t>183</a:t>
            </a:fld>
            <a:endParaRPr lang="ru-RU" sz="1000" b="0" dirty="0" smtClean="0">
              <a:latin typeface="Arial"/>
              <a:sym typeface="Arial"/>
            </a:endParaRPr>
          </a:p>
        </p:txBody>
      </p:sp>
      <p:pic>
        <p:nvPicPr>
          <p:cNvPr id="34" name="Picture 2" descr="C:\Users\PSS\Desktop\66503_515966258430900_611391037_n.jp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8916" y="1100385"/>
            <a:ext cx="6572296" cy="4929222"/>
          </a:xfrm>
          <a:prstGeom prst="rect">
            <a:avLst/>
          </a:prstGeom>
          <a:noFill/>
          <a:ln cmpd="sng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Скругленный прямоугольник 34"/>
          <p:cNvSpPr/>
          <p:nvPr/>
        </p:nvSpPr>
        <p:spPr>
          <a:xfrm>
            <a:off x="488916" y="5706025"/>
            <a:ext cx="6643734" cy="395420"/>
          </a:xfrm>
          <a:prstGeom prst="roundRect">
            <a:avLst/>
          </a:prstGeom>
          <a:noFill/>
          <a:ln>
            <a:solidFill>
              <a:srgbClr val="FF000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9064195" y="4865328"/>
            <a:ext cx="841375" cy="768687"/>
          </a:xfrm>
          <a:prstGeom prst="ellipse">
            <a:avLst/>
          </a:prstGeom>
          <a:noFill/>
          <a:ln w="63500">
            <a:solidFill>
              <a:srgbClr val="FFC000"/>
            </a:solidFill>
          </a:ln>
          <a:effectLst>
            <a:glow rad="127000">
              <a:srgbClr val="FFFF00">
                <a:alpha val="6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TextBox 36"/>
          <p:cNvSpPr txBox="1"/>
          <p:nvPr/>
        </p:nvSpPr>
        <p:spPr>
          <a:xfrm>
            <a:off x="8834000" y="4479567"/>
            <a:ext cx="11561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Цель !!!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0288" y="6995341"/>
            <a:ext cx="1053937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b="1" dirty="0" smtClean="0"/>
              <a:t>Цель: </a:t>
            </a:r>
            <a:r>
              <a:rPr lang="ru-RU" sz="1800" b="1" dirty="0" smtClean="0">
                <a:solidFill>
                  <a:srgbClr val="FFC000"/>
                </a:solidFill>
              </a:rPr>
              <a:t>ПРОЩЕ</a:t>
            </a:r>
            <a:r>
              <a:rPr lang="ru-RU" sz="1800" b="1" dirty="0" smtClean="0"/>
              <a:t> (5 процедур), </a:t>
            </a:r>
            <a:r>
              <a:rPr lang="ru-RU" sz="1800" b="1" dirty="0" smtClean="0">
                <a:solidFill>
                  <a:srgbClr val="FFC000"/>
                </a:solidFill>
              </a:rPr>
              <a:t>БЫСТРЕЕ</a:t>
            </a:r>
            <a:r>
              <a:rPr lang="ru-RU" sz="1800" b="1" dirty="0" smtClean="0"/>
              <a:t> (40 дней), </a:t>
            </a:r>
            <a:r>
              <a:rPr lang="ru-RU" sz="1800" b="1" dirty="0" smtClean="0">
                <a:solidFill>
                  <a:srgbClr val="FFC000"/>
                </a:solidFill>
              </a:rPr>
              <a:t>ДЕШЕВЛЕ </a:t>
            </a:r>
            <a:r>
              <a:rPr lang="ru-RU" sz="1800" b="1" dirty="0" smtClean="0"/>
              <a:t>(25% от ВВП/население)</a:t>
            </a:r>
            <a:endParaRPr lang="ru-RU" sz="1800" b="1" dirty="0"/>
          </a:p>
        </p:txBody>
      </p:sp>
      <p:pic>
        <p:nvPicPr>
          <p:cNvPr id="39" name="Рисунок 5"/>
          <p:cNvPicPr>
            <a:picLocks noChangeAspect="1"/>
          </p:cNvPicPr>
          <p:nvPr/>
        </p:nvPicPr>
        <p:blipFill>
          <a:blip r:embed="rId22" cstate="print"/>
          <a:srcRect b="39107"/>
          <a:stretch>
            <a:fillRect/>
          </a:stretch>
        </p:blipFill>
        <p:spPr bwMode="auto">
          <a:xfrm>
            <a:off x="0" y="0"/>
            <a:ext cx="133032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1386260" y="252239"/>
            <a:ext cx="8515156" cy="1008112"/>
          </a:xfrm>
        </p:spPr>
        <p:txBody>
          <a:bodyPr/>
          <a:lstStyle/>
          <a:p>
            <a:pPr algn="just"/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</a:rPr>
              <a:t>Новая нормативная база, направленная на повышение доступности энергетической инфраструктуры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4132" y="1260351"/>
            <a:ext cx="10153128" cy="67787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AutoNum type="arabicParenR"/>
            </a:pPr>
            <a:r>
              <a:rPr lang="ru-RU" sz="1650" b="1" u="sng" dirty="0" smtClean="0"/>
              <a:t>Дорожная карта «Повышение доступности энергетической инфраструктуры» </a:t>
            </a:r>
            <a:r>
              <a:rPr lang="ru-RU" sz="1650" dirty="0" smtClean="0"/>
              <a:t>утвержденная распоряжением Правительства РФ от 30 июня 2012 г. № 1144-р;</a:t>
            </a:r>
          </a:p>
          <a:p>
            <a:pPr marL="457200" indent="-457200" algn="just">
              <a:buAutoNum type="arabicParenR"/>
            </a:pPr>
            <a:endParaRPr lang="ru-RU" sz="1650" dirty="0" smtClean="0"/>
          </a:p>
          <a:p>
            <a:pPr marL="457200" indent="-457200" algn="just">
              <a:buAutoNum type="arabicParenR"/>
            </a:pPr>
            <a:r>
              <a:rPr lang="ru-RU" sz="1650" dirty="0" smtClean="0"/>
              <a:t>Изменения в правила технологического присоединения потребителей к электрическим сетям утверждены Постановлением Правительств РФ от 27 декабря 2004 г. N 861, а именно:</a:t>
            </a:r>
          </a:p>
          <a:p>
            <a:pPr marL="457200" indent="-457200" algn="just">
              <a:buAutoNum type="arabicParenR"/>
            </a:pPr>
            <a:endParaRPr lang="ru-RU" sz="1650" dirty="0" smtClean="0"/>
          </a:p>
          <a:p>
            <a:pPr lvl="1" algn="just">
              <a:buFont typeface="Wingdings" pitchFamily="2" charset="2"/>
              <a:buChar char="Ø"/>
            </a:pPr>
            <a:r>
              <a:rPr lang="ru-RU" sz="1650" dirty="0" smtClean="0">
                <a:cs typeface="Arial" pitchFamily="34" charset="0"/>
              </a:rPr>
              <a:t> максимальная мощность </a:t>
            </a:r>
            <a:r>
              <a:rPr lang="ru-RU" sz="1650" dirty="0" err="1" smtClean="0">
                <a:cs typeface="Arial" pitchFamily="34" charset="0"/>
              </a:rPr>
              <a:t>энергопринимающих</a:t>
            </a:r>
            <a:r>
              <a:rPr lang="ru-RU" sz="1650" dirty="0" smtClean="0">
                <a:cs typeface="Arial" pitchFamily="34" charset="0"/>
              </a:rPr>
              <a:t> устройств, при подключении которых возможно внесение платы за </a:t>
            </a:r>
            <a:r>
              <a:rPr lang="ru-RU" sz="1650" dirty="0" err="1" smtClean="0">
                <a:cs typeface="Arial" pitchFamily="34" charset="0"/>
              </a:rPr>
              <a:t>техприсоединение</a:t>
            </a:r>
            <a:r>
              <a:rPr lang="ru-RU" sz="1650" dirty="0" smtClean="0">
                <a:cs typeface="Arial" pitchFamily="34" charset="0"/>
              </a:rPr>
              <a:t> в рассрочку, </a:t>
            </a:r>
            <a:r>
              <a:rPr lang="ru-RU" sz="1650" b="1" u="sng" dirty="0" smtClean="0">
                <a:cs typeface="Arial" pitchFamily="34" charset="0"/>
              </a:rPr>
              <a:t>увеличена со 100 до 150 кВт. </a:t>
            </a:r>
            <a:r>
              <a:rPr lang="ru-RU" sz="1650" dirty="0" smtClean="0">
                <a:cs typeface="Arial" pitchFamily="34" charset="0"/>
              </a:rPr>
              <a:t>(внесено Постановлением Правительства №1015)</a:t>
            </a:r>
          </a:p>
          <a:p>
            <a:pPr lvl="1" algn="just">
              <a:buFont typeface="Wingdings" pitchFamily="2" charset="2"/>
              <a:buChar char="Ø"/>
            </a:pPr>
            <a:endParaRPr lang="ru-RU" sz="1650" dirty="0" smtClean="0">
              <a:cs typeface="Arial" pitchFamily="34" charset="0"/>
            </a:endParaRPr>
          </a:p>
          <a:p>
            <a:pPr lvl="1" algn="just">
              <a:buFont typeface="Wingdings" pitchFamily="2" charset="2"/>
              <a:buChar char="Ø"/>
            </a:pPr>
            <a:r>
              <a:rPr lang="ru-RU" sz="1650" dirty="0" smtClean="0">
                <a:cs typeface="Arial" pitchFamily="34" charset="0"/>
              </a:rPr>
              <a:t> максимальная мощность </a:t>
            </a:r>
            <a:r>
              <a:rPr lang="ru-RU" sz="1650" dirty="0" err="1" smtClean="0">
                <a:cs typeface="Arial" pitchFamily="34" charset="0"/>
              </a:rPr>
              <a:t>энергопринимающих</a:t>
            </a:r>
            <a:r>
              <a:rPr lang="ru-RU" sz="1650" dirty="0" smtClean="0">
                <a:cs typeface="Arial" pitchFamily="34" charset="0"/>
              </a:rPr>
              <a:t> устройств подключение которых должно осуществляться </a:t>
            </a:r>
            <a:r>
              <a:rPr lang="ru-RU" sz="1650" b="1" u="sng" dirty="0" smtClean="0">
                <a:cs typeface="Arial" pitchFamily="34" charset="0"/>
              </a:rPr>
              <a:t>в срок до 1 года увеличилось со 100 до 150 кВт </a:t>
            </a:r>
            <a:r>
              <a:rPr lang="ru-RU" sz="1650" dirty="0" smtClean="0">
                <a:cs typeface="Arial" pitchFamily="34" charset="0"/>
              </a:rPr>
              <a:t>(обычный срок подключения – 2 года) (внесено Постановлением Правительства № 1015 от 05.10.2012).</a:t>
            </a:r>
          </a:p>
          <a:p>
            <a:pPr lvl="1" algn="just">
              <a:buFont typeface="Wingdings" pitchFamily="2" charset="2"/>
              <a:buChar char="Ø"/>
            </a:pPr>
            <a:endParaRPr lang="ru-RU" sz="1650" dirty="0" smtClean="0">
              <a:cs typeface="Arial" pitchFamily="34" charset="0"/>
            </a:endParaRPr>
          </a:p>
          <a:p>
            <a:pPr lvl="1" algn="just">
              <a:buFont typeface="Wingdings" pitchFamily="2" charset="2"/>
              <a:buChar char="Ø"/>
            </a:pPr>
            <a:r>
              <a:rPr lang="ru-RU" sz="1650" dirty="0" smtClean="0">
                <a:cs typeface="Arial" pitchFamily="34" charset="0"/>
              </a:rPr>
              <a:t> для заявителей, осуществляющих </a:t>
            </a:r>
            <a:r>
              <a:rPr lang="ru-RU" sz="1650" dirty="0" err="1" smtClean="0">
                <a:cs typeface="Arial" pitchFamily="34" charset="0"/>
              </a:rPr>
              <a:t>техприсоединение</a:t>
            </a:r>
            <a:r>
              <a:rPr lang="ru-RU" sz="1650" dirty="0" smtClean="0">
                <a:cs typeface="Arial" pitchFamily="34" charset="0"/>
              </a:rPr>
              <a:t> </a:t>
            </a:r>
            <a:r>
              <a:rPr lang="ru-RU" sz="1650" dirty="0" err="1" smtClean="0">
                <a:cs typeface="Arial" pitchFamily="34" charset="0"/>
              </a:rPr>
              <a:t>энергопринимающих</a:t>
            </a:r>
            <a:r>
              <a:rPr lang="ru-RU" sz="1650" dirty="0" smtClean="0">
                <a:cs typeface="Arial" pitchFamily="34" charset="0"/>
              </a:rPr>
              <a:t> устройств мощностью </a:t>
            </a:r>
            <a:r>
              <a:rPr lang="ru-RU" sz="1650" b="1" u="sng" dirty="0" smtClean="0">
                <a:cs typeface="Arial" pitchFamily="34" charset="0"/>
              </a:rPr>
              <a:t>от 150 кВт до 670 кВт </a:t>
            </a:r>
            <a:r>
              <a:rPr lang="ru-RU" sz="1650" dirty="0" smtClean="0">
                <a:cs typeface="Arial" pitchFamily="34" charset="0"/>
              </a:rPr>
              <a:t>и присоединяющихся к электросетям с напряжением </a:t>
            </a:r>
            <a:r>
              <a:rPr lang="ru-RU" sz="1650" b="1" u="sng" dirty="0" smtClean="0">
                <a:cs typeface="Arial" pitchFamily="34" charset="0"/>
              </a:rPr>
              <a:t>до 10 кВт</a:t>
            </a:r>
            <a:r>
              <a:rPr lang="ru-RU" sz="1650" dirty="0" smtClean="0">
                <a:cs typeface="Arial" pitchFamily="34" charset="0"/>
              </a:rPr>
              <a:t>, действует </a:t>
            </a:r>
            <a:r>
              <a:rPr lang="ru-RU" sz="1650" b="1" u="sng" dirty="0" smtClean="0">
                <a:cs typeface="Arial" pitchFamily="34" charset="0"/>
              </a:rPr>
              <a:t>уведомительный порядок согласования </a:t>
            </a:r>
            <a:r>
              <a:rPr lang="ru-RU" sz="1650" dirty="0" smtClean="0">
                <a:cs typeface="Arial" pitchFamily="34" charset="0"/>
              </a:rPr>
              <a:t>с органом федерального надзора допуска к эксплуатации присоединяемых объектов (внесено Постановлением Правительства №1354 от 20.12.2012).</a:t>
            </a:r>
          </a:p>
          <a:p>
            <a:pPr lvl="1" algn="just">
              <a:buFont typeface="Arial" pitchFamily="34" charset="0"/>
              <a:buChar char="•"/>
            </a:pPr>
            <a:endParaRPr lang="ru-RU" sz="1650" dirty="0" smtClean="0">
              <a:cs typeface="Arial" pitchFamily="34" charset="0"/>
            </a:endParaRPr>
          </a:p>
          <a:p>
            <a:pPr marL="0" lvl="1" algn="just"/>
            <a:r>
              <a:rPr lang="ru-RU" sz="1650" dirty="0" smtClean="0">
                <a:cs typeface="Arial" pitchFamily="34" charset="0"/>
              </a:rPr>
              <a:t>3) </a:t>
            </a:r>
            <a:r>
              <a:rPr lang="ru-RU" sz="1650" dirty="0" smtClean="0"/>
              <a:t>Приказом ФСТ от 11 сентября 2012 г. N 209-э/1 </a:t>
            </a:r>
            <a:r>
              <a:rPr lang="ru-RU" sz="1650" b="1" u="sng" dirty="0" smtClean="0"/>
              <a:t>утверждены методические указания </a:t>
            </a:r>
            <a:r>
              <a:rPr lang="ru-RU" sz="1650" dirty="0" smtClean="0"/>
              <a:t>по  определению размера платы за технологическое присоединение к электрическим сетям, вступили в силу с декабря 2012 года.</a:t>
            </a:r>
          </a:p>
          <a:p>
            <a:pPr algn="just"/>
            <a:endParaRPr lang="ru-RU" sz="1800" dirty="0" smtClean="0">
              <a:cs typeface="Arial" pitchFamily="34" charset="0"/>
            </a:endParaRPr>
          </a:p>
          <a:p>
            <a:pPr lvl="1" algn="just">
              <a:buFont typeface="Arial" pitchFamily="34" charset="0"/>
              <a:buChar char="•"/>
            </a:pPr>
            <a:endParaRPr lang="ru-RU" sz="1600" dirty="0" smtClean="0">
              <a:cs typeface="Arial" pitchFamily="34" charset="0"/>
            </a:endParaRPr>
          </a:p>
          <a:p>
            <a:pPr marL="457200" indent="-457200">
              <a:buAutoNum type="arabicParenR"/>
            </a:pPr>
            <a:endParaRPr lang="ru-RU" dirty="0"/>
          </a:p>
        </p:txBody>
      </p:sp>
      <p:pic>
        <p:nvPicPr>
          <p:cNvPr id="5" name="Рисунок 5"/>
          <p:cNvPicPr>
            <a:picLocks noChangeAspect="1"/>
          </p:cNvPicPr>
          <p:nvPr/>
        </p:nvPicPr>
        <p:blipFill>
          <a:blip r:embed="rId2" cstate="print"/>
          <a:srcRect b="39107"/>
          <a:stretch>
            <a:fillRect/>
          </a:stretch>
        </p:blipFill>
        <p:spPr bwMode="auto">
          <a:xfrm>
            <a:off x="0" y="0"/>
            <a:ext cx="133032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1818308" y="324247"/>
            <a:ext cx="8515156" cy="684319"/>
          </a:xfrm>
        </p:spPr>
        <p:txBody>
          <a:bodyPr/>
          <a:lstStyle/>
          <a:p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</a:rPr>
              <a:t>Исполнение Дорожной карты «Повышения доступности энергетической инфраструктуры</a:t>
            </a:r>
            <a:r>
              <a:rPr lang="ru-RU" sz="2500" dirty="0" smtClean="0"/>
              <a:t>»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3164" y="1423177"/>
            <a:ext cx="10287072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just">
              <a:lnSpc>
                <a:spcPct val="150000"/>
              </a:lnSpc>
              <a:defRPr/>
            </a:pPr>
            <a:r>
              <a:rPr lang="ru-RU" dirty="0" smtClean="0"/>
              <a:t>Дорожная карта включает в себя </a:t>
            </a:r>
            <a:r>
              <a:rPr lang="ru-RU" b="1" u="sng" dirty="0" smtClean="0"/>
              <a:t>34 пункта-мероприятия</a:t>
            </a:r>
            <a:r>
              <a:rPr lang="ru-RU" b="1" dirty="0" smtClean="0"/>
              <a:t>:</a:t>
            </a:r>
            <a:r>
              <a:rPr lang="ru-RU" dirty="0" smtClean="0"/>
              <a:t> </a:t>
            </a:r>
          </a:p>
          <a:p>
            <a:pPr marL="786641" lvl="1" indent="-265113" algn="just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ru-RU" dirty="0" smtClean="0"/>
              <a:t>полностью исполнено </a:t>
            </a:r>
            <a:r>
              <a:rPr lang="ru-RU" b="1" u="sng" dirty="0" smtClean="0"/>
              <a:t>8 пунктов-мероприятий</a:t>
            </a:r>
            <a:r>
              <a:rPr lang="ru-RU" dirty="0" smtClean="0"/>
              <a:t>; </a:t>
            </a:r>
          </a:p>
          <a:p>
            <a:pPr marL="786641" lvl="1" indent="-265113" algn="just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ru-RU" dirty="0" smtClean="0"/>
              <a:t>ожидаемый эффект от исполненных мероприятий – сокращение срока ТП на </a:t>
            </a:r>
            <a:r>
              <a:rPr lang="ru-RU" b="1" u="sng" dirty="0" smtClean="0"/>
              <a:t>76 дней</a:t>
            </a:r>
            <a:r>
              <a:rPr lang="ru-RU" u="sng" dirty="0" smtClean="0"/>
              <a:t>. </a:t>
            </a:r>
          </a:p>
          <a:p>
            <a:pPr lvl="1" algn="just">
              <a:lnSpc>
                <a:spcPct val="150000"/>
              </a:lnSpc>
              <a:defRPr/>
            </a:pPr>
            <a:endParaRPr lang="ru-RU" dirty="0" smtClean="0"/>
          </a:p>
          <a:p>
            <a:pPr lvl="1" algn="just">
              <a:lnSpc>
                <a:spcPct val="150000"/>
              </a:lnSpc>
              <a:defRPr/>
            </a:pPr>
            <a:r>
              <a:rPr lang="ru-RU" dirty="0" smtClean="0"/>
              <a:t>Готовится новая редакция Распоряжения Правительства РФ (№1144-р) по дорожной карте: </a:t>
            </a:r>
          </a:p>
          <a:p>
            <a:pPr marL="786641" lvl="1" indent="-265113" algn="just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ru-RU" dirty="0" smtClean="0"/>
              <a:t>дополнится новыми пятью пунктами, некоторые пункты будут заменены; </a:t>
            </a:r>
          </a:p>
          <a:p>
            <a:pPr marL="786641" lvl="1" indent="-265113" algn="just">
              <a:lnSpc>
                <a:spcPct val="150000"/>
              </a:lnSpc>
              <a:buFont typeface="Wingdings" pitchFamily="2" charset="2"/>
              <a:buChar char="Ø"/>
              <a:defRPr/>
            </a:pPr>
            <a:r>
              <a:rPr lang="ru-RU" dirty="0" smtClean="0"/>
              <a:t>по ряду не выполненных и находящихся в процессе исполнения пунктах замена сроков исполнения.</a:t>
            </a:r>
            <a:endParaRPr lang="ru-RU" dirty="0"/>
          </a:p>
        </p:txBody>
      </p:sp>
      <p:pic>
        <p:nvPicPr>
          <p:cNvPr id="4" name="Рисунок 5"/>
          <p:cNvPicPr>
            <a:picLocks noChangeAspect="1"/>
          </p:cNvPicPr>
          <p:nvPr/>
        </p:nvPicPr>
        <p:blipFill>
          <a:blip r:embed="rId2" cstate="print"/>
          <a:srcRect b="39107"/>
          <a:stretch>
            <a:fillRect/>
          </a:stretch>
        </p:blipFill>
        <p:spPr bwMode="auto">
          <a:xfrm>
            <a:off x="0" y="0"/>
            <a:ext cx="133032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1458268" y="252239"/>
            <a:ext cx="8515156" cy="1008112"/>
          </a:xfrm>
        </p:spPr>
        <p:txBody>
          <a:bodyPr/>
          <a:lstStyle/>
          <a:p>
            <a:pPr algn="just"/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</a:rPr>
              <a:t>Ключевые изменения Методических указаний по определению размера платы за технологическое присоединение к электрическим сетям</a:t>
            </a:r>
          </a:p>
          <a:p>
            <a:pPr algn="just"/>
            <a:endParaRPr lang="ru-RU" sz="25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8148" y="2772519"/>
            <a:ext cx="9145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/>
            <a:endParaRPr lang="ru-RU" sz="2000" dirty="0" smtClean="0"/>
          </a:p>
          <a:p>
            <a:pPr marL="457200" indent="-457200" algn="just"/>
            <a:r>
              <a:rPr lang="ru-RU" sz="2000" b="1" dirty="0" smtClean="0"/>
              <a:t>		</a:t>
            </a:r>
            <a:endParaRPr lang="ru-RU" dirty="0"/>
          </a:p>
        </p:txBody>
      </p:sp>
      <p:pic>
        <p:nvPicPr>
          <p:cNvPr id="5" name="Рисунок 5"/>
          <p:cNvPicPr>
            <a:picLocks noChangeAspect="1"/>
          </p:cNvPicPr>
          <p:nvPr/>
        </p:nvPicPr>
        <p:blipFill>
          <a:blip r:embed="rId2" cstate="print"/>
          <a:srcRect b="39107"/>
          <a:stretch>
            <a:fillRect/>
          </a:stretch>
        </p:blipFill>
        <p:spPr bwMode="auto">
          <a:xfrm>
            <a:off x="0" y="0"/>
            <a:ext cx="133032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62124" y="1344176"/>
            <a:ext cx="10297144" cy="62170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Ø"/>
            </a:pPr>
            <a:r>
              <a:rPr lang="ru-RU" sz="1800" dirty="0" smtClean="0"/>
              <a:t> значительно </a:t>
            </a:r>
            <a:r>
              <a:rPr lang="ru-RU" sz="1800" b="1" u="sng" dirty="0" smtClean="0"/>
              <a:t>сокращен Перечень мероприятий </a:t>
            </a:r>
            <a:r>
              <a:rPr lang="ru-RU" sz="1800" dirty="0" smtClean="0"/>
              <a:t>по строительству объектов </a:t>
            </a:r>
            <a:r>
              <a:rPr lang="ru-RU" sz="1800" dirty="0" err="1" smtClean="0"/>
              <a:t>электросетевого</a:t>
            </a:r>
            <a:r>
              <a:rPr lang="ru-RU" sz="1800" dirty="0" smtClean="0"/>
              <a:t> хозяйства - от существующих объектов </a:t>
            </a:r>
            <a:r>
              <a:rPr lang="ru-RU" sz="1800" dirty="0" err="1" smtClean="0"/>
              <a:t>электросетевого</a:t>
            </a:r>
            <a:r>
              <a:rPr lang="ru-RU" sz="1800" dirty="0" smtClean="0"/>
              <a:t> хозяйства до присоединяемых </a:t>
            </a:r>
            <a:r>
              <a:rPr lang="ru-RU" sz="1800" dirty="0" err="1" smtClean="0"/>
              <a:t>энергопринимающих</a:t>
            </a:r>
            <a:r>
              <a:rPr lang="ru-RU" sz="1800" dirty="0" smtClean="0"/>
              <a:t> устройств («последняя миля»), расходы по которым включаются в плату за </a:t>
            </a:r>
            <a:r>
              <a:rPr lang="ru-RU" sz="1800" dirty="0" err="1" smtClean="0"/>
              <a:t>техприсоединение</a:t>
            </a:r>
            <a:r>
              <a:rPr lang="ru-RU" sz="1800" dirty="0" smtClean="0"/>
              <a:t> конкретному потребителю, исходя из выданных ему технических условий на присоединение. </a:t>
            </a:r>
          </a:p>
          <a:p>
            <a:pPr algn="just">
              <a:buFont typeface="Wingdings" pitchFamily="2" charset="2"/>
              <a:buChar char="Ø"/>
            </a:pPr>
            <a:endParaRPr lang="ru-RU" sz="1800" dirty="0" smtClean="0"/>
          </a:p>
          <a:p>
            <a:pPr algn="just">
              <a:buFont typeface="Wingdings" pitchFamily="2" charset="2"/>
              <a:buChar char="Ø"/>
            </a:pPr>
            <a:r>
              <a:rPr lang="ru-RU" sz="1800" dirty="0" smtClean="0"/>
              <a:t> из состава расходов, включаемых в плату за технологическое присоединение к электрическим сетям, </a:t>
            </a:r>
            <a:r>
              <a:rPr lang="ru-RU" sz="1800" b="1" u="sng" dirty="0" smtClean="0"/>
              <a:t>исключен налог на прибыль</a:t>
            </a:r>
            <a:r>
              <a:rPr lang="ru-RU" sz="1800" dirty="0" smtClean="0"/>
              <a:t>. Налогообложение будет определяться для сетевой организации с учетом оказания услуги по передаче электрической энергии;</a:t>
            </a:r>
          </a:p>
          <a:p>
            <a:pPr algn="just">
              <a:buFont typeface="Wingdings" pitchFamily="2" charset="2"/>
              <a:buChar char="Ø"/>
            </a:pPr>
            <a:endParaRPr lang="ru-RU" sz="1800" dirty="0" smtClean="0"/>
          </a:p>
          <a:p>
            <a:pPr algn="just">
              <a:buFont typeface="Wingdings" pitchFamily="2" charset="2"/>
              <a:buChar char="Ø"/>
            </a:pPr>
            <a:r>
              <a:rPr lang="ru-RU" sz="1800" dirty="0" smtClean="0"/>
              <a:t> предусмотрено обязательное утверждение регулятором на регулируемый период для каждой сетевой организации </a:t>
            </a:r>
            <a:r>
              <a:rPr lang="ru-RU" sz="1800" b="1" u="sng" dirty="0" smtClean="0"/>
              <a:t>стандартизированных тарифных ставок </a:t>
            </a:r>
            <a:r>
              <a:rPr lang="ru-RU" sz="1800" dirty="0" smtClean="0"/>
              <a:t>и </a:t>
            </a:r>
            <a:r>
              <a:rPr lang="ru-RU" sz="1800" b="1" u="sng" dirty="0" smtClean="0"/>
              <a:t>ставок за единицу присоединяемой максимальной мощности</a:t>
            </a:r>
            <a:r>
              <a:rPr lang="ru-RU" sz="1800" dirty="0" smtClean="0"/>
              <a:t> (руб./кВт). Потребителю предоставлено право выбора способа расчета платы (по одному из видов ставок). Для потребителей с присоединяемой мощностью </a:t>
            </a:r>
            <a:r>
              <a:rPr lang="ru-RU" sz="1800" b="1" u="sng" dirty="0" smtClean="0"/>
              <a:t>более 10 МВА </a:t>
            </a:r>
            <a:r>
              <a:rPr lang="ru-RU" sz="1800" dirty="0" smtClean="0"/>
              <a:t>возможен </a:t>
            </a:r>
            <a:r>
              <a:rPr lang="ru-RU" sz="1800" b="1" u="sng" dirty="0" smtClean="0"/>
              <a:t>индивидуальный тариф.</a:t>
            </a:r>
          </a:p>
          <a:p>
            <a:pPr algn="just">
              <a:buFont typeface="Wingdings" pitchFamily="2" charset="2"/>
              <a:buChar char="Ø"/>
            </a:pPr>
            <a:endParaRPr lang="ru-RU" sz="1800" dirty="0" smtClean="0"/>
          </a:p>
          <a:p>
            <a:pPr algn="just">
              <a:buFont typeface="Wingdings" pitchFamily="2" charset="2"/>
              <a:buChar char="Ø"/>
            </a:pPr>
            <a:r>
              <a:rPr lang="ru-RU" sz="1800" dirty="0" smtClean="0"/>
              <a:t> порядок расчета ставок за единицу максимальной мощности (руб./кВт) на регулируемый период определяется, исходя из средневзвешенного фактического объема максимальной мощности, присоединенной сетевой организацией </a:t>
            </a:r>
            <a:r>
              <a:rPr lang="ru-RU" sz="1800" b="1" u="sng" dirty="0" smtClean="0"/>
              <a:t>за предшествующие 3 года</a:t>
            </a:r>
            <a:r>
              <a:rPr lang="ru-RU" sz="1800" dirty="0" smtClean="0"/>
              <a:t>, и средней за 3 года фактической протяженности построенных кабельных и воздушных линий и утвержденных стандартизированных тарифных ставок.</a:t>
            </a:r>
          </a:p>
          <a:p>
            <a:pPr lvl="1" algn="just"/>
            <a:endParaRPr 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2682404" y="324247"/>
            <a:ext cx="4824536" cy="492235"/>
          </a:xfrm>
        </p:spPr>
        <p:txBody>
          <a:bodyPr/>
          <a:lstStyle/>
          <a:p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</a:rPr>
              <a:t>Принципиальные вопросы</a:t>
            </a:r>
            <a:endParaRPr lang="ru-RU" sz="25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7" name="Прямоугольник 1"/>
          <p:cNvSpPr>
            <a:spLocks noChangeArrowheads="1"/>
          </p:cNvSpPr>
          <p:nvPr/>
        </p:nvSpPr>
        <p:spPr bwMode="auto">
          <a:xfrm>
            <a:off x="346040" y="1137425"/>
            <a:ext cx="9929882" cy="618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800" b="1" cap="all" dirty="0" smtClean="0">
                <a:solidFill>
                  <a:srgbClr val="FF0000"/>
                </a:solidFill>
              </a:rPr>
              <a:t>Необходимо обеспечить опережающее развитие </a:t>
            </a:r>
            <a:r>
              <a:rPr lang="ru-RU" sz="1800" b="1" cap="all" dirty="0">
                <a:solidFill>
                  <a:srgbClr val="FF0000"/>
                </a:solidFill>
              </a:rPr>
              <a:t>сетевой </a:t>
            </a:r>
            <a:r>
              <a:rPr lang="ru-RU" sz="1800" b="1" cap="all" dirty="0" smtClean="0">
                <a:solidFill>
                  <a:srgbClr val="FF0000"/>
                </a:solidFill>
              </a:rPr>
              <a:t>инфраструктуры с учетом интересов как потребителей, так и сетевых компаний</a:t>
            </a:r>
            <a:endParaRPr lang="ru-RU" sz="1800" b="1" cap="all" dirty="0">
              <a:solidFill>
                <a:srgbClr val="FF0000"/>
              </a:solidFill>
            </a:endParaRPr>
          </a:p>
          <a:p>
            <a:pPr marL="285750" indent="-285750" algn="just">
              <a:buFont typeface="Arial" charset="0"/>
              <a:buChar char="•"/>
              <a:defRPr/>
            </a:pPr>
            <a:endParaRPr lang="ru-RU" sz="1800" b="1" dirty="0" smtClean="0"/>
          </a:p>
          <a:p>
            <a:pPr algn="just">
              <a:defRPr/>
            </a:pPr>
            <a:r>
              <a:rPr lang="ru-RU" sz="1800" b="1" cap="all" dirty="0" smtClean="0"/>
              <a:t>Земельные вопросы</a:t>
            </a:r>
          </a:p>
          <a:p>
            <a:pPr marL="285750" indent="-285750" algn="just">
              <a:buFont typeface="Wingdings" pitchFamily="2" charset="2"/>
              <a:buChar char="Ø"/>
              <a:defRPr/>
            </a:pPr>
            <a:r>
              <a:rPr lang="ru-RU" sz="1800" b="1" u="sng" dirty="0" smtClean="0"/>
              <a:t>Ускорение</a:t>
            </a:r>
            <a:r>
              <a:rPr lang="ru-RU" sz="1800" dirty="0" smtClean="0"/>
              <a:t> </a:t>
            </a:r>
            <a:r>
              <a:rPr lang="ru-RU" sz="1800" dirty="0"/>
              <a:t>процесса выделения земель под строительство сетевых объектов </a:t>
            </a:r>
            <a:r>
              <a:rPr lang="ru-RU" sz="1800" b="1" u="sng" dirty="0" smtClean="0"/>
              <a:t>до </a:t>
            </a:r>
            <a:r>
              <a:rPr lang="ru-RU" sz="1800" b="1" u="sng" dirty="0"/>
              <a:t>1 месяца</a:t>
            </a:r>
          </a:p>
          <a:p>
            <a:pPr marL="285750" indent="-285750" algn="just">
              <a:buFont typeface="Wingdings" pitchFamily="2" charset="2"/>
              <a:buChar char="Ø"/>
              <a:defRPr/>
            </a:pPr>
            <a:r>
              <a:rPr lang="ru-RU" sz="1800" b="1" u="sng" dirty="0"/>
              <a:t>Сокращение сроков</a:t>
            </a:r>
            <a:r>
              <a:rPr lang="ru-RU" sz="1800" dirty="0"/>
              <a:t> получения разрешения на строительство и земляные работы </a:t>
            </a:r>
            <a:r>
              <a:rPr lang="ru-RU" sz="1800" b="1" u="sng" dirty="0"/>
              <a:t>до 7 </a:t>
            </a:r>
            <a:r>
              <a:rPr lang="ru-RU" sz="1800" b="1" u="sng" dirty="0" smtClean="0"/>
              <a:t>дней</a:t>
            </a:r>
          </a:p>
          <a:p>
            <a:pPr marL="285750" indent="-285750" algn="just">
              <a:buFont typeface="Arial" charset="0"/>
              <a:buChar char="•"/>
              <a:defRPr/>
            </a:pPr>
            <a:endParaRPr lang="ru-RU" sz="1800" b="1" dirty="0" smtClean="0"/>
          </a:p>
          <a:p>
            <a:pPr algn="just">
              <a:defRPr/>
            </a:pPr>
            <a:r>
              <a:rPr lang="ru-RU" sz="1800" b="1" cap="all" dirty="0" smtClean="0"/>
              <a:t>Тарифы и потребители</a:t>
            </a:r>
            <a:endParaRPr lang="ru-RU" sz="1800" b="1" cap="all" dirty="0"/>
          </a:p>
          <a:p>
            <a:pPr marL="285750" indent="-285750" algn="just">
              <a:buFont typeface="Wingdings" pitchFamily="2" charset="2"/>
              <a:buChar char="Ø"/>
              <a:defRPr/>
            </a:pPr>
            <a:r>
              <a:rPr lang="ru-RU" sz="1800" dirty="0" smtClean="0"/>
              <a:t>Учет </a:t>
            </a:r>
            <a:r>
              <a:rPr lang="ru-RU" sz="1800" dirty="0"/>
              <a:t>выпадающих доходов при установлении льготных тарифов на </a:t>
            </a:r>
            <a:r>
              <a:rPr lang="ru-RU" sz="1800" dirty="0" smtClean="0"/>
              <a:t>ТП</a:t>
            </a:r>
          </a:p>
          <a:p>
            <a:pPr marL="285750" indent="-285750" algn="just">
              <a:buFont typeface="Wingdings" pitchFamily="2" charset="2"/>
              <a:buChar char="Ø"/>
              <a:defRPr/>
            </a:pPr>
            <a:r>
              <a:rPr lang="ru-RU" sz="1800" dirty="0" smtClean="0">
                <a:solidFill>
                  <a:srgbClr val="000000"/>
                </a:solidFill>
              </a:rPr>
              <a:t>Потребители </a:t>
            </a:r>
            <a:r>
              <a:rPr lang="ru-RU" sz="1800" dirty="0">
                <a:solidFill>
                  <a:srgbClr val="000000"/>
                </a:solidFill>
              </a:rPr>
              <a:t>должны быть ответственны за заявленный объем присоединяемой мощности: заявил, получил, </a:t>
            </a:r>
            <a:r>
              <a:rPr lang="ru-RU" sz="1800" dirty="0" smtClean="0">
                <a:solidFill>
                  <a:srgbClr val="000000"/>
                </a:solidFill>
              </a:rPr>
              <a:t>потребляй</a:t>
            </a:r>
          </a:p>
          <a:p>
            <a:pPr marL="285750" indent="-285750" algn="just">
              <a:buFont typeface="Wingdings" pitchFamily="2" charset="2"/>
              <a:buChar char="Ø"/>
              <a:defRPr/>
            </a:pPr>
            <a:r>
              <a:rPr lang="ru-RU" sz="1800" dirty="0" smtClean="0">
                <a:solidFill>
                  <a:srgbClr val="000000"/>
                </a:solidFill>
              </a:rPr>
              <a:t>Вернуть возможность для потребителей свыше 670 </a:t>
            </a:r>
            <a:r>
              <a:rPr lang="ru-RU" sz="1800" dirty="0" err="1" smtClean="0">
                <a:solidFill>
                  <a:srgbClr val="000000"/>
                </a:solidFill>
              </a:rPr>
              <a:t>кВТ</a:t>
            </a:r>
            <a:r>
              <a:rPr lang="ru-RU" sz="1800" dirty="0" smtClean="0">
                <a:solidFill>
                  <a:srgbClr val="000000"/>
                </a:solidFill>
              </a:rPr>
              <a:t> возможность индивидуального тарифа</a:t>
            </a:r>
            <a:endParaRPr lang="ru-RU" sz="1800" dirty="0">
              <a:solidFill>
                <a:srgbClr val="000000"/>
              </a:solidFill>
            </a:endParaRPr>
          </a:p>
          <a:p>
            <a:pPr algn="just">
              <a:defRPr/>
            </a:pPr>
            <a:endParaRPr lang="ru-RU" sz="1800" b="1" dirty="0" smtClean="0"/>
          </a:p>
          <a:p>
            <a:pPr algn="just">
              <a:defRPr/>
            </a:pPr>
            <a:r>
              <a:rPr lang="ru-RU" sz="1800" b="1" cap="all" dirty="0" smtClean="0"/>
              <a:t>Ответственность регионов</a:t>
            </a:r>
          </a:p>
          <a:p>
            <a:pPr algn="just">
              <a:defRPr/>
            </a:pPr>
            <a:r>
              <a:rPr lang="ru-RU" sz="1800" dirty="0" smtClean="0"/>
              <a:t>Региональные </a:t>
            </a:r>
            <a:r>
              <a:rPr lang="ru-RU" sz="1800" dirty="0"/>
              <a:t>власти должны синхронизировать:</a:t>
            </a:r>
          </a:p>
          <a:p>
            <a:pPr marL="285750" indent="-285750" algn="just">
              <a:buFont typeface="Wingdings" pitchFamily="2" charset="2"/>
              <a:buChar char="Ø"/>
              <a:defRPr/>
            </a:pPr>
            <a:r>
              <a:rPr lang="ru-RU" sz="1800" dirty="0"/>
              <a:t>Схемы территориального планирования</a:t>
            </a:r>
          </a:p>
          <a:p>
            <a:pPr marL="285750" indent="-285750" algn="just">
              <a:buFont typeface="Wingdings" pitchFamily="2" charset="2"/>
              <a:buChar char="Ø"/>
              <a:defRPr/>
            </a:pPr>
            <a:r>
              <a:rPr lang="ru-RU" sz="1800" dirty="0"/>
              <a:t>Программы территориального развития электроэнергетики</a:t>
            </a:r>
          </a:p>
          <a:p>
            <a:pPr marL="285750" indent="-285750" algn="just">
              <a:buFont typeface="Wingdings" pitchFamily="2" charset="2"/>
              <a:buChar char="Ø"/>
              <a:defRPr/>
            </a:pPr>
            <a:r>
              <a:rPr lang="ru-RU" sz="1800" dirty="0"/>
              <a:t>Утверждаемые </a:t>
            </a:r>
            <a:r>
              <a:rPr lang="ru-RU" sz="1800" dirty="0" smtClean="0"/>
              <a:t>инвестиционные </a:t>
            </a:r>
            <a:r>
              <a:rPr lang="ru-RU" sz="1800" dirty="0"/>
              <a:t>программы электросетевых компаний</a:t>
            </a:r>
            <a:r>
              <a:rPr lang="ru-RU" sz="1800" dirty="0" smtClean="0"/>
              <a:t>.</a:t>
            </a:r>
          </a:p>
        </p:txBody>
      </p:sp>
      <p:pic>
        <p:nvPicPr>
          <p:cNvPr id="4" name="Рисунок 5"/>
          <p:cNvPicPr>
            <a:picLocks noChangeAspect="1"/>
          </p:cNvPicPr>
          <p:nvPr/>
        </p:nvPicPr>
        <p:blipFill>
          <a:blip r:embed="rId2" cstate="print"/>
          <a:srcRect b="39107"/>
          <a:stretch>
            <a:fillRect/>
          </a:stretch>
        </p:blipFill>
        <p:spPr bwMode="auto">
          <a:xfrm>
            <a:off x="0" y="0"/>
            <a:ext cx="133032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1"/>
          <p:cNvSpPr>
            <a:spLocks noGrp="1"/>
          </p:cNvSpPr>
          <p:nvPr>
            <p:ph type="body" sz="quarter" idx="10"/>
          </p:nvPr>
        </p:nvSpPr>
        <p:spPr>
          <a:xfrm>
            <a:off x="1458268" y="180231"/>
            <a:ext cx="8515156" cy="684319"/>
          </a:xfrm>
        </p:spPr>
        <p:txBody>
          <a:bodyPr/>
          <a:lstStyle/>
          <a:p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</a:rPr>
              <a:t>Ответственность за принимаемые решения </a:t>
            </a:r>
            <a:r>
              <a:rPr lang="ru-RU" sz="2500" dirty="0" err="1" smtClean="0">
                <a:solidFill>
                  <a:schemeClr val="tx2">
                    <a:lumMod val="75000"/>
                  </a:schemeClr>
                </a:solidFill>
              </a:rPr>
              <a:t>ФОИВов</a:t>
            </a: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</a:rPr>
              <a:t> и </a:t>
            </a:r>
            <a:r>
              <a:rPr lang="ru-RU" sz="2500" dirty="0" err="1" smtClean="0">
                <a:solidFill>
                  <a:schemeClr val="tx2">
                    <a:lumMod val="75000"/>
                  </a:schemeClr>
                </a:solidFill>
              </a:rPr>
              <a:t>РОИВов</a:t>
            </a:r>
            <a:endParaRPr lang="ru-RU" sz="25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7" name="Прямоугольник 1"/>
          <p:cNvSpPr>
            <a:spLocks noChangeArrowheads="1"/>
          </p:cNvSpPr>
          <p:nvPr/>
        </p:nvSpPr>
        <p:spPr bwMode="auto">
          <a:xfrm>
            <a:off x="179390" y="1065987"/>
            <a:ext cx="10239408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2000" dirty="0" smtClean="0"/>
              <a:t>Для оценки </a:t>
            </a:r>
            <a:r>
              <a:rPr lang="ru-RU" sz="2000" dirty="0"/>
              <a:t>эффективности деятельности высших должностных лиц (руководителей высших исполнительных органов государственной власти) субъектов </a:t>
            </a:r>
            <a:r>
              <a:rPr lang="ru-RU" sz="2000" dirty="0" smtClean="0"/>
              <a:t>РФ по </a:t>
            </a:r>
            <a:r>
              <a:rPr lang="ru-RU" sz="2000" dirty="0"/>
              <a:t>созданию благоприятных условий ведения  предпринимательской </a:t>
            </a:r>
            <a:r>
              <a:rPr lang="ru-RU" sz="2000" dirty="0" smtClean="0"/>
              <a:t>деятельности </a:t>
            </a:r>
            <a:r>
              <a:rPr lang="ru-RU" sz="2000" dirty="0"/>
              <a:t>утверждены Указом Президента </a:t>
            </a:r>
            <a:r>
              <a:rPr lang="ru-RU" sz="2000" dirty="0" smtClean="0"/>
              <a:t>РФ от 10 сентября 2012г. №1276 и Распоряжением Правительства РФ от 15 ноября 2012г. №2096-р ключевые показатели эффективности.</a:t>
            </a:r>
            <a:endParaRPr lang="ru-RU" sz="2000" dirty="0"/>
          </a:p>
        </p:txBody>
      </p:sp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34884420"/>
              </p:ext>
            </p:extLst>
          </p:nvPr>
        </p:nvGraphicFramePr>
        <p:xfrm>
          <a:off x="323410" y="3209127"/>
          <a:ext cx="10023950" cy="4060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8240"/>
                <a:gridCol w="2527779"/>
                <a:gridCol w="3137931"/>
              </a:tblGrid>
              <a:tr h="714380">
                <a:tc>
                  <a:txBody>
                    <a:bodyPr/>
                    <a:lstStyle/>
                    <a:p>
                      <a:r>
                        <a:rPr lang="ru-RU" sz="1800" b="1" kern="12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Наименование показателя</a:t>
                      </a:r>
                      <a:endParaRPr lang="ru-RU" sz="18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Целевые</a:t>
                      </a:r>
                      <a:r>
                        <a:rPr lang="ru-RU" sz="1800" baseline="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ориентиры к 2018 г.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Орган, ответственный за </a:t>
                      </a:r>
                      <a:r>
                        <a:rPr lang="ru-RU" sz="1800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результат</a:t>
                      </a:r>
                      <a:endParaRPr lang="ru-RU" sz="18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1408236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Предельный срок подключения потребителей (до 150 кВт) с даты поступления заявки на ТП до даты подписания акта о технологическом присоединении,</a:t>
                      </a:r>
                      <a:r>
                        <a:rPr lang="ru-RU" sz="180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днях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С 281 до 40 дней</a:t>
                      </a:r>
                    </a:p>
                    <a:p>
                      <a:pPr algn="ctr"/>
                      <a:endParaRPr lang="ru-RU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Министерство энергетики Российской Федерации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</a:tr>
              <a:tr h="785992">
                <a:tc>
                  <a:txBody>
                    <a:bodyPr/>
                    <a:lstStyle/>
                    <a:p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</a:rPr>
                        <a:t>Предельное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количество этапов (процедур), необходимых для ТП, штук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n-lt"/>
                        </a:rPr>
                        <a:t>С 10 до 5</a:t>
                      </a:r>
                      <a:endParaRPr lang="ru-RU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Министерство энергетики Российской Федерации</a:t>
                      </a:r>
                    </a:p>
                  </a:txBody>
                  <a:tcPr marL="68580" marR="68580" marT="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04798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Снижение предельной стоимости подключения потребителей (до 150 кВт)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по договорам ТП, в процентах от ВНД на душу нас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С</a:t>
                      </a:r>
                      <a:r>
                        <a:rPr lang="ru-RU" sz="18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 1852 до 25%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Times New Roman"/>
                        </a:rPr>
                        <a:t>Федеральная служба по тарифам России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5" name="Рисунок 5"/>
          <p:cNvPicPr>
            <a:picLocks noChangeAspect="1"/>
          </p:cNvPicPr>
          <p:nvPr/>
        </p:nvPicPr>
        <p:blipFill>
          <a:blip r:embed="rId2" cstate="print"/>
          <a:srcRect b="39107"/>
          <a:stretch>
            <a:fillRect/>
          </a:stretch>
        </p:blipFill>
        <p:spPr bwMode="auto">
          <a:xfrm>
            <a:off x="0" y="0"/>
            <a:ext cx="133032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1314252" y="180231"/>
            <a:ext cx="8515156" cy="684319"/>
          </a:xfrm>
        </p:spPr>
        <p:txBody>
          <a:bodyPr/>
          <a:lstStyle/>
          <a:p>
            <a:pPr>
              <a:defRPr/>
            </a:pPr>
            <a:r>
              <a:rPr lang="ru-RU" sz="2500" dirty="0" smtClean="0">
                <a:solidFill>
                  <a:schemeClr val="tx2">
                    <a:lumMod val="75000"/>
                  </a:schemeClr>
                </a:solidFill>
              </a:rPr>
              <a:t>Информационный ресурс на базе единого портала технологических присоединений</a:t>
            </a:r>
            <a:endParaRPr lang="ru-RU" sz="2500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7" name="Picture 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89444" y="1137425"/>
            <a:ext cx="5993293" cy="2824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142876" y="1274304"/>
            <a:ext cx="4203692" cy="2506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>
              <a:lnSpc>
                <a:spcPct val="110000"/>
              </a:lnSpc>
            </a:pPr>
            <a:r>
              <a:rPr lang="ru-RU" sz="1800" b="1" dirty="0" smtClean="0"/>
              <a:t>При содействии ОАО «ФСК» и ОАО «МРСК» был создан информационный ресурс (</a:t>
            </a:r>
            <a:r>
              <a:rPr lang="ru-RU" sz="1800" b="1" dirty="0" err="1" smtClean="0"/>
              <a:t>портал-тп.рф</a:t>
            </a:r>
            <a:r>
              <a:rPr lang="ru-RU" sz="1800" b="1" dirty="0" smtClean="0"/>
              <a:t>), обеспечивающий размещение информации сетевых организаций о процедуре и местах возможного технологического присоединения.</a:t>
            </a:r>
            <a:endParaRPr lang="ru-RU" sz="1800" b="1" dirty="0" smtClean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1726" y="4209483"/>
            <a:ext cx="10358510" cy="307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>
              <a:lnSpc>
                <a:spcPct val="110000"/>
              </a:lnSpc>
            </a:pPr>
            <a:r>
              <a:rPr lang="ru-RU" sz="1900" dirty="0" smtClean="0"/>
              <a:t>В настоящее время портал находится на стадии доработки. По мнению Минэнерго России ресурс должен в том числе содержать информацию по:</a:t>
            </a:r>
          </a:p>
          <a:p>
            <a:pPr marL="0" lvl="1" algn="just">
              <a:lnSpc>
                <a:spcPct val="110000"/>
              </a:lnSpc>
            </a:pPr>
            <a:endParaRPr lang="ru-RU" sz="500" dirty="0" smtClean="0">
              <a:solidFill>
                <a:srgbClr val="FF0000"/>
              </a:solidFill>
            </a:endParaRPr>
          </a:p>
          <a:p>
            <a:pPr marL="265113" lvl="1" indent="-265113" algn="just">
              <a:lnSpc>
                <a:spcPct val="110000"/>
              </a:lnSpc>
              <a:buFont typeface="Wingdings" pitchFamily="2" charset="2"/>
              <a:buChar char="Ø"/>
            </a:pPr>
            <a:r>
              <a:rPr lang="ru-RU" sz="1900" dirty="0" smtClean="0"/>
              <a:t>Решениям федерального и региональных органов исполнительной власти в области регулирования тарифов по установлению платы за технологическое присоединение к электрическим сетям.</a:t>
            </a:r>
          </a:p>
          <a:p>
            <a:pPr marL="265113" lvl="1" indent="-265113" algn="just">
              <a:lnSpc>
                <a:spcPct val="110000"/>
              </a:lnSpc>
              <a:buFont typeface="Wingdings" pitchFamily="2" charset="2"/>
              <a:buChar char="Ø"/>
            </a:pPr>
            <a:r>
              <a:rPr lang="ru-RU" sz="1900" dirty="0" smtClean="0"/>
              <a:t>Электронный калькулятор расчета размера платы технологического присоединения, учитывающий действующие на текущий период решения региональных органов исполнительной власти в области регулирования тарифов по установлению платы за технологическое присоединение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rcRect b="39107"/>
          <a:stretch>
            <a:fillRect/>
          </a:stretch>
        </p:blipFill>
        <p:spPr bwMode="auto">
          <a:xfrm>
            <a:off x="0" y="0"/>
            <a:ext cx="1330325" cy="809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DHttm96w0ueA6WxLt4OQA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bmZZD0C5S0yEzmK9h9eJV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o69hEU89kqAff9omcY8w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xA9_OLB.tEKOgpcvtD_Aq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Da_QZ_BWUm0_JQBSnZuP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nvMUyfz3k.P33Ny.HhqM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0N8uYK0nnUeBjdh3XbnUa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N75KLkPpUapfMOAuVFNIQ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lBKi3jkmE6WV21jw66Wow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Xy5_BMWAk6fbmsQE77LwQ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GHBEEawvEikY30BIwksS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XSlIjHBDkC17qfr4oyjy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tpZNCpXqESiaLYHFXT9d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QsPGXa5Gk69xNIU5tmF.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pNP9_0fqkCDzvnU72gQr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VHMKtbHvEq6RQu4jN1Tt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pdL1gaaHk.HS.7.o4xaI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cIIY58yd02rjx1s_Fo8P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PKfOR4nfkuWbCowII4ZJw"/>
</p:tagLst>
</file>

<file path=ppt/theme/theme1.xml><?xml version="1.0" encoding="utf-8"?>
<a:theme xmlns:a="http://schemas.openxmlformats.org/drawingml/2006/main" name="Тема Office">
  <a:themeElements>
    <a:clrScheme name="СГК">
      <a:dk1>
        <a:sysClr val="windowText" lastClr="000000"/>
      </a:dk1>
      <a:lt1>
        <a:sysClr val="window" lastClr="FFFFFF"/>
      </a:lt1>
      <a:dk2>
        <a:srgbClr val="2553A4"/>
      </a:dk2>
      <a:lt2>
        <a:srgbClr val="EEECE1"/>
      </a:lt2>
      <a:accent1>
        <a:srgbClr val="5A5B5E"/>
      </a:accent1>
      <a:accent2>
        <a:srgbClr val="C7C9CB"/>
      </a:accent2>
      <a:accent3>
        <a:srgbClr val="F8EA18"/>
      </a:accent3>
      <a:accent4>
        <a:srgbClr val="FF0000"/>
      </a:accent4>
      <a:accent5>
        <a:srgbClr val="F8A80E"/>
      </a:accent5>
      <a:accent6>
        <a:srgbClr val="20215F"/>
      </a:accent6>
      <a:hlink>
        <a:srgbClr val="0000FF"/>
      </a:hlink>
      <a:folHlink>
        <a:srgbClr val="FF0000"/>
      </a:folHlink>
    </a:clrScheme>
    <a:fontScheme name="СГК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5417</TotalTime>
  <Words>1302</Words>
  <Application>Microsoft Office PowerPoint</Application>
  <PresentationFormat>Произвольный</PresentationFormat>
  <Paragraphs>168</Paragraphs>
  <Slides>16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Связи</vt:lpstr>
      </vt:variant>
      <vt:variant>
        <vt:i4>2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Тема Office</vt:lpstr>
      <vt:lpstr>???</vt:lpstr>
      <vt:lpstr>???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Понятие «Последней мили»</vt:lpstr>
      <vt:lpstr>Перекрестное субсидирование населения за счет  бизнеса и бюджета в доходах РСК  До 1 января 2014 года</vt:lpstr>
      <vt:lpstr>Перекрестное субсидирование населения за счет  бизнеса и бюджета в доходах РСК.  После 1 января 2014 года</vt:lpstr>
      <vt:lpstr>30 млрд. убытков (51%) от ликвидации  последней мили сконцентрированы в 15 регионах</vt:lpstr>
      <vt:lpstr>Предлагаемые Правительством РФ решения для сглаживания последствий отмены механизма «последней мили»</vt:lpstr>
      <vt:lpstr>Слайд 16</vt:lpstr>
    </vt:vector>
  </TitlesOfParts>
  <Company>DNA Project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DNA7 X86</dc:creator>
  <cp:lastModifiedBy>KAS</cp:lastModifiedBy>
  <cp:revision>606</cp:revision>
  <dcterms:created xsi:type="dcterms:W3CDTF">2013-02-07T07:37:18Z</dcterms:created>
  <dcterms:modified xsi:type="dcterms:W3CDTF">2013-04-18T12:39:21Z</dcterms:modified>
</cp:coreProperties>
</file>